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85" r:id="rId5"/>
    <p:sldId id="284" r:id="rId6"/>
    <p:sldId id="260" r:id="rId7"/>
    <p:sldId id="262" r:id="rId8"/>
    <p:sldId id="263" r:id="rId9"/>
    <p:sldId id="264" r:id="rId10"/>
    <p:sldId id="265" r:id="rId11"/>
    <p:sldId id="266" r:id="rId12"/>
    <p:sldId id="267" r:id="rId13"/>
    <p:sldId id="286" r:id="rId14"/>
    <p:sldId id="268" r:id="rId15"/>
    <p:sldId id="269" r:id="rId16"/>
    <p:sldId id="301" r:id="rId17"/>
    <p:sldId id="270" r:id="rId18"/>
    <p:sldId id="288" r:id="rId19"/>
    <p:sldId id="289" r:id="rId20"/>
    <p:sldId id="303" r:id="rId21"/>
    <p:sldId id="291" r:id="rId22"/>
    <p:sldId id="304" r:id="rId23"/>
    <p:sldId id="294" r:id="rId24"/>
    <p:sldId id="295" r:id="rId25"/>
    <p:sldId id="296" r:id="rId26"/>
    <p:sldId id="297" r:id="rId27"/>
    <p:sldId id="298" r:id="rId28"/>
    <p:sldId id="299" r:id="rId29"/>
    <p:sldId id="300" r:id="rId30"/>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89"/>
    <p:restoredTop sz="94720"/>
  </p:normalViewPr>
  <p:slideViewPr>
    <p:cSldViewPr>
      <p:cViewPr>
        <p:scale>
          <a:sx n="205" d="100"/>
          <a:sy n="205" d="100"/>
        </p:scale>
        <p:origin x="536" y="232"/>
      </p:cViewPr>
      <p:guideLst>
        <p:guide orient="horz" pos="2160"/>
        <p:guide pos="3568"/>
      </p:guideLst>
    </p:cSldViewPr>
  </p:slideViewPr>
  <p:notesTextViewPr>
    <p:cViewPr>
      <p:scale>
        <a:sx n="100" d="100"/>
        <a:sy n="10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2C242FF-5B76-A94F-A56B-6A0EB8FE2571}" type="datetimeFigureOut">
              <a:rPr lang="en-NL" smtClean="0"/>
              <a:t>08/10/2024</a:t>
            </a:fld>
            <a:endParaRPr lang="en-NL"/>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6727172-C3AD-4A4C-866C-0274E49638D5}" type="slidenum">
              <a:rPr lang="en-NL" smtClean="0"/>
              <a:t>‹#›</a:t>
            </a:fld>
            <a:endParaRPr lang="en-NL"/>
          </a:p>
        </p:txBody>
      </p:sp>
    </p:spTree>
    <p:extLst>
      <p:ext uri="{BB962C8B-B14F-4D97-AF65-F5344CB8AC3E}">
        <p14:creationId xmlns:p14="http://schemas.microsoft.com/office/powerpoint/2010/main" val="773653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4</a:t>
            </a:fld>
            <a:endParaRPr lang="en-NL"/>
          </a:p>
        </p:txBody>
      </p:sp>
    </p:spTree>
    <p:extLst>
      <p:ext uri="{BB962C8B-B14F-4D97-AF65-F5344CB8AC3E}">
        <p14:creationId xmlns:p14="http://schemas.microsoft.com/office/powerpoint/2010/main" val="2164139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5</a:t>
            </a:fld>
            <a:endParaRPr lang="en-NL"/>
          </a:p>
        </p:txBody>
      </p:sp>
    </p:spTree>
    <p:extLst>
      <p:ext uri="{BB962C8B-B14F-4D97-AF65-F5344CB8AC3E}">
        <p14:creationId xmlns:p14="http://schemas.microsoft.com/office/powerpoint/2010/main" val="1339983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14</a:t>
            </a:fld>
            <a:endParaRPr lang="en-NL"/>
          </a:p>
        </p:txBody>
      </p:sp>
    </p:spTree>
    <p:extLst>
      <p:ext uri="{BB962C8B-B14F-4D97-AF65-F5344CB8AC3E}">
        <p14:creationId xmlns:p14="http://schemas.microsoft.com/office/powerpoint/2010/main" val="999633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18</a:t>
            </a:fld>
            <a:endParaRPr lang="en-NL"/>
          </a:p>
        </p:txBody>
      </p:sp>
    </p:spTree>
    <p:extLst>
      <p:ext uri="{BB962C8B-B14F-4D97-AF65-F5344CB8AC3E}">
        <p14:creationId xmlns:p14="http://schemas.microsoft.com/office/powerpoint/2010/main" val="1893979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a:t>
            </a:r>
            <a:r>
              <a:rPr lang="en-GB" dirty="0"/>
              <a:t>h</a:t>
            </a:r>
            <a:r>
              <a:rPr lang="en-NL" dirty="0"/>
              <a:t>ow how you can check which taks and on which nodes were created afterwards</a:t>
            </a:r>
          </a:p>
        </p:txBody>
      </p:sp>
      <p:sp>
        <p:nvSpPr>
          <p:cNvPr id="4" name="Slide Number Placeholder 3"/>
          <p:cNvSpPr>
            <a:spLocks noGrp="1"/>
          </p:cNvSpPr>
          <p:nvPr>
            <p:ph type="sldNum" sz="quarter" idx="5"/>
          </p:nvPr>
        </p:nvSpPr>
        <p:spPr/>
        <p:txBody>
          <a:bodyPr/>
          <a:lstStyle/>
          <a:p>
            <a:fld id="{96727172-C3AD-4A4C-866C-0274E49638D5}" type="slidenum">
              <a:rPr lang="en-NL" smtClean="0"/>
              <a:t>19</a:t>
            </a:fld>
            <a:endParaRPr lang="en-NL"/>
          </a:p>
        </p:txBody>
      </p:sp>
    </p:spTree>
    <p:extLst>
      <p:ext uri="{BB962C8B-B14F-4D97-AF65-F5344CB8AC3E}">
        <p14:creationId xmlns:p14="http://schemas.microsoft.com/office/powerpoint/2010/main" val="2257299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23</a:t>
            </a:fld>
            <a:endParaRPr lang="en-NL"/>
          </a:p>
        </p:txBody>
      </p:sp>
    </p:spTree>
    <p:extLst>
      <p:ext uri="{BB962C8B-B14F-4D97-AF65-F5344CB8AC3E}">
        <p14:creationId xmlns:p14="http://schemas.microsoft.com/office/powerpoint/2010/main" val="3067164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24</a:t>
            </a:fld>
            <a:endParaRPr lang="en-NL"/>
          </a:p>
        </p:txBody>
      </p:sp>
    </p:spTree>
    <p:extLst>
      <p:ext uri="{BB962C8B-B14F-4D97-AF65-F5344CB8AC3E}">
        <p14:creationId xmlns:p14="http://schemas.microsoft.com/office/powerpoint/2010/main" val="2506876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26</a:t>
            </a:fld>
            <a:endParaRPr lang="en-NL"/>
          </a:p>
        </p:txBody>
      </p:sp>
    </p:spTree>
    <p:extLst>
      <p:ext uri="{BB962C8B-B14F-4D97-AF65-F5344CB8AC3E}">
        <p14:creationId xmlns:p14="http://schemas.microsoft.com/office/powerpoint/2010/main" val="3149585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GB"/>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GB"/>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8110432" cy="1325563"/>
          </a:xfrm>
        </p:spPr>
        <p:txBody>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7" name="Date Placeholder 6"/>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8" name="Footer Placeholder 7"/>
          <p:cNvSpPr>
            <a:spLocks noGrp="1"/>
          </p:cNvSpPr>
          <p:nvPr>
            <p:ph type="ftr" sz="quarter" idx="11"/>
          </p:nvPr>
        </p:nvSpPr>
        <p:spPr bwMode="auto"/>
        <p:txBody>
          <a:bodyPr/>
          <a:lstStyle/>
          <a:p>
            <a:pPr>
              <a:defRPr/>
            </a:pPr>
            <a:endParaRPr/>
          </a:p>
        </p:txBody>
      </p:sp>
      <p:sp>
        <p:nvSpPr>
          <p:cNvPr id="9" name="Slide Number Placeholder 8"/>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Date Placeholder 2"/>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4" name="Footer Placeholder 3"/>
          <p:cNvSpPr>
            <a:spLocks noGrp="1"/>
          </p:cNvSpPr>
          <p:nvPr>
            <p:ph type="ftr" sz="quarter" idx="11"/>
          </p:nvPr>
        </p:nvSpPr>
        <p:spPr bwMode="auto"/>
        <p:txBody>
          <a:bodyPr/>
          <a:lstStyle/>
          <a:p>
            <a:pPr>
              <a:defRPr/>
            </a:pPr>
            <a:endParaRPr/>
          </a:p>
        </p:txBody>
      </p:sp>
      <p:sp>
        <p:nvSpPr>
          <p:cNvPr id="5" name="Slide Number Placeholder 4"/>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3" name="Footer Placeholder 2"/>
          <p:cNvSpPr>
            <a:spLocks noGrp="1"/>
          </p:cNvSpPr>
          <p:nvPr>
            <p:ph type="ftr" sz="quarter" idx="11"/>
          </p:nvPr>
        </p:nvSpPr>
        <p:spPr bwMode="auto"/>
        <p:txBody>
          <a:bodyPr/>
          <a:lstStyle/>
          <a:p>
            <a:pPr>
              <a:defRPr/>
            </a:pPr>
            <a:endParaRPr/>
          </a:p>
        </p:txBody>
      </p:sp>
      <p:sp>
        <p:nvSpPr>
          <p:cNvPr id="4" name="Slide Number Placeholder 3"/>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1083958"/>
            <a:ext cx="3932237" cy="973442"/>
          </a:xfrm>
        </p:spPr>
        <p:txBody>
          <a:bodyPr anchor="b"/>
          <a:lstStyle>
            <a:lvl1pPr>
              <a:defRPr sz="3200"/>
            </a:lvl1pPr>
          </a:lstStyle>
          <a:p>
            <a:pPr>
              <a:defRPr/>
            </a:pPr>
            <a:r>
              <a:rPr lang="en-US"/>
              <a:t>Click to edit Master title style</a:t>
            </a:r>
            <a:endParaRPr lang="en-GB"/>
          </a:p>
        </p:txBody>
      </p:sp>
      <p:sp>
        <p:nvSpPr>
          <p:cNvPr id="3" name="Content Placeholder 2"/>
          <p:cNvSpPr>
            <a:spLocks noGrp="1"/>
          </p:cNvSpPr>
          <p:nvPr>
            <p:ph idx="1"/>
          </p:nvPr>
        </p:nvSpPr>
        <p:spPr bwMode="auto">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987424"/>
            <a:ext cx="3932237" cy="1069975"/>
          </a:xfrm>
        </p:spPr>
        <p:txBody>
          <a:bodyPr anchor="b"/>
          <a:lstStyle>
            <a:lvl1pPr>
              <a:defRPr sz="3200"/>
            </a:lvl1pPr>
          </a:lstStyle>
          <a:p>
            <a:pPr>
              <a:defRPr/>
            </a:pPr>
            <a:r>
              <a:rPr lang="en-US"/>
              <a:t>Click to edit Master title style</a:t>
            </a:r>
            <a:endParaRPr lang="en-GB"/>
          </a:p>
        </p:txBody>
      </p:sp>
      <p:sp>
        <p:nvSpPr>
          <p:cNvPr id="3" name="Picture Placeholder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490506"/>
            <a:ext cx="8180650" cy="408020"/>
          </a:xfrm>
          <a:prstGeom prst="rect">
            <a:avLst/>
          </a:prstGeom>
        </p:spPr>
        <p:txBody>
          <a:bodyPr vert="horz" lIns="91440" tIns="45720" rIns="91440" bIns="45720" rtlCol="0" anchor="ctr">
            <a:noAutofit/>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8200" y="1235348"/>
            <a:ext cx="10515600" cy="4941615"/>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pPr>
              <a:defRPr/>
            </a:pPr>
            <a:fld id="{F9076CC6-0B10-4E86-BD70-DFE29CA69112}" type="datetimeFigureOut">
              <a:rPr lang="en-NL"/>
              <a:t>08/10/2024</a:t>
            </a:fld>
            <a:endParaRPr/>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pPr>
              <a:defRPr/>
            </a:pPr>
            <a:endParaRPr/>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rgbClr val="F9AC23"/>
                </a:solidFill>
              </a:defRPr>
            </a:lvl1pPr>
          </a:lstStyle>
          <a:p>
            <a:pPr>
              <a:defRPr/>
            </a:pPr>
            <a:fld id="{552748C1-EAB8-41D9-BE36-E3C92B8DFAC5}" type="slidenum">
              <a:rPr/>
              <a:t>‹#›</a:t>
            </a:fld>
            <a:endParaRPr/>
          </a:p>
        </p:txBody>
      </p:sp>
      <p:pic>
        <p:nvPicPr>
          <p:cNvPr id="7" name="Graphic 6"/>
          <p:cNvPicPr>
            <a:picLocks noChangeAspect="1"/>
          </p:cNvPicPr>
          <p:nvPr/>
        </p:nvPicPr>
        <p:blipFill>
          <a:blip r:embed="rId13"/>
          <a:stretch/>
        </p:blipFill>
        <p:spPr bwMode="auto">
          <a:xfrm>
            <a:off x="9401175" y="250826"/>
            <a:ext cx="1952625" cy="762000"/>
          </a:xfrm>
          <a:prstGeom prst="rect">
            <a:avLst/>
          </a:prstGeom>
        </p:spPr>
      </p:pic>
      <p:pic>
        <p:nvPicPr>
          <p:cNvPr id="10" name="Picture 9" descr="A black and blue logo&#10;&#10;Description automatically generated"/>
          <p:cNvPicPr>
            <a:picLocks noChangeAspect="1"/>
          </p:cNvPicPr>
          <p:nvPr userDrawn="1"/>
        </p:nvPicPr>
        <p:blipFill>
          <a:blip r:embed="rId14"/>
          <a:stretch/>
        </p:blipFill>
        <p:spPr bwMode="auto">
          <a:xfrm>
            <a:off x="174242" y="6297884"/>
            <a:ext cx="1327915" cy="365125"/>
          </a:xfrm>
          <a:prstGeom prst="rect">
            <a:avLst/>
          </a:prstGeom>
        </p:spPr>
      </p:pic>
      <p:pic>
        <p:nvPicPr>
          <p:cNvPr id="12" name="Picture 11"/>
          <p:cNvPicPr>
            <a:picLocks noChangeAspect="1"/>
          </p:cNvPicPr>
          <p:nvPr userDrawn="1"/>
        </p:nvPicPr>
        <p:blipFill>
          <a:blip r:embed="rId15"/>
          <a:srcRect l="1228" t="34456" r="-1227" b="38168"/>
          <a:stretch/>
        </p:blipFill>
        <p:spPr bwMode="auto">
          <a:xfrm>
            <a:off x="1639815" y="6260840"/>
            <a:ext cx="1469015" cy="4021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3200">
          <a:solidFill>
            <a:srgbClr val="0F497B"/>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rgbClr val="0F497B"/>
          </a:solidFill>
          <a:latin typeface="+mn-lt"/>
          <a:ea typeface="+mn-ea"/>
          <a:cs typeface="+mn-cs"/>
        </a:defRPr>
      </a:lvl1pPr>
      <a:lvl2pPr marL="685800" indent="-228600" algn="l" defTabSz="914400">
        <a:lnSpc>
          <a:spcPct val="90000"/>
        </a:lnSpc>
        <a:spcBef>
          <a:spcPts val="500"/>
        </a:spcBef>
        <a:buFont typeface="Arial"/>
        <a:buChar char="•"/>
        <a:defRPr sz="2400">
          <a:solidFill>
            <a:srgbClr val="0F497B"/>
          </a:solidFill>
          <a:latin typeface="+mn-lt"/>
          <a:ea typeface="+mn-ea"/>
          <a:cs typeface="+mn-cs"/>
        </a:defRPr>
      </a:lvl2pPr>
      <a:lvl3pPr marL="1143000" indent="-228600" algn="l" defTabSz="914400">
        <a:lnSpc>
          <a:spcPct val="90000"/>
        </a:lnSpc>
        <a:spcBef>
          <a:spcPts val="500"/>
        </a:spcBef>
        <a:buFont typeface="Arial"/>
        <a:buChar char="•"/>
        <a:defRPr sz="2000">
          <a:solidFill>
            <a:srgbClr val="0F497B"/>
          </a:solidFill>
          <a:latin typeface="+mn-lt"/>
          <a:ea typeface="+mn-ea"/>
          <a:cs typeface="+mn-cs"/>
        </a:defRPr>
      </a:lvl3pPr>
      <a:lvl4pPr marL="1600200" indent="-228600" algn="l" defTabSz="914400">
        <a:lnSpc>
          <a:spcPct val="90000"/>
        </a:lnSpc>
        <a:spcBef>
          <a:spcPts val="500"/>
        </a:spcBef>
        <a:buFont typeface="Arial"/>
        <a:buChar char="•"/>
        <a:defRPr sz="1800">
          <a:solidFill>
            <a:srgbClr val="0F497B"/>
          </a:solidFill>
          <a:latin typeface="+mn-lt"/>
          <a:ea typeface="+mn-ea"/>
          <a:cs typeface="+mn-cs"/>
        </a:defRPr>
      </a:lvl4pPr>
      <a:lvl5pPr marL="2057400" indent="-228600" algn="l" defTabSz="914400">
        <a:lnSpc>
          <a:spcPct val="90000"/>
        </a:lnSpc>
        <a:spcBef>
          <a:spcPts val="500"/>
        </a:spcBef>
        <a:buFont typeface="Arial"/>
        <a:buChar char="•"/>
        <a:defRPr sz="1800">
          <a:solidFill>
            <a:srgbClr val="0F497B"/>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8.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9.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3.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lstStyle/>
          <a:p>
            <a:pPr>
              <a:defRPr/>
            </a:pPr>
            <a:r>
              <a:t>From theory to practice</a:t>
            </a:r>
          </a:p>
        </p:txBody>
      </p:sp>
      <p:sp>
        <p:nvSpPr>
          <p:cNvPr id="3" name="Subtitle 2"/>
          <p:cNvSpPr>
            <a:spLocks noGrp="1"/>
          </p:cNvSpPr>
          <p:nvPr>
            <p:ph type="subTitle" idx="1"/>
          </p:nvPr>
        </p:nvSpPr>
        <p:spPr bwMode="auto"/>
        <p:txBody>
          <a:bodyPr/>
          <a:lstStyle/>
          <a:p>
            <a:pPr>
              <a:defRPr/>
            </a:pPr>
            <a:r>
              <a:t>Running a PET analysis (without programming) on vantage6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21506" name="Picture 2" descr="User-entity - edit option"/>
          <p:cNvPicPr>
            <a:picLocks noChangeAspect="1" noChangeArrowheads="1"/>
          </p:cNvPicPr>
          <p:nvPr/>
        </p:nvPicPr>
        <p:blipFill>
          <a:blip r:embed="rId3"/>
          <a:stretch/>
        </p:blipFill>
        <p:spPr bwMode="auto">
          <a:xfrm>
            <a:off x="2743201" y="2024209"/>
            <a:ext cx="6852455" cy="3585940"/>
          </a:xfrm>
          <a:prstGeom prst="rect">
            <a:avLst/>
          </a:prstGeom>
          <a:noFill/>
          <a:effectLst>
            <a:outerShdw blurRad="50800" dist="38100" dir="2700000" algn="tl" rotWithShape="0">
              <a:prstClr val="black">
                <a:alpha val="40000"/>
              </a:prst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074" name="Picture 2">
            <a:extLst>
              <a:ext uri="{FF2B5EF4-FFF2-40B4-BE49-F238E27FC236}">
                <a16:creationId xmlns:a16="http://schemas.microsoft.com/office/drawing/2014/main" id="{CC93A381-DAD2-C9C2-9E44-681135439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040" y="1534480"/>
            <a:ext cx="5306648" cy="39827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bwMode="auto"/>
        <p:txBody>
          <a:bodyPr/>
          <a:lstStyle/>
          <a:p>
            <a:pPr>
              <a:defRPr/>
            </a:pPr>
            <a:r>
              <a:t>Running a PET: federated analysis</a:t>
            </a:r>
          </a:p>
        </p:txBody>
      </p:sp>
      <p:sp>
        <p:nvSpPr>
          <p:cNvPr id="3" name="Content Placeholder 2"/>
          <p:cNvSpPr>
            <a:spLocks noGrp="1"/>
          </p:cNvSpPr>
          <p:nvPr>
            <p:ph idx="1"/>
          </p:nvPr>
        </p:nvSpPr>
        <p:spPr bwMode="auto">
          <a:xfrm>
            <a:off x="838200" y="1235348"/>
            <a:ext cx="6322017" cy="4941615"/>
          </a:xfrm>
        </p:spPr>
        <p:txBody>
          <a:bodyPr/>
          <a:lstStyle/>
          <a:p>
            <a:pPr marL="0" indent="0">
              <a:buNone/>
              <a:defRPr/>
            </a:pPr>
            <a:r>
              <a:rPr dirty="0"/>
              <a:t>Are the nodes on my collaboration or study ready for a federated analysis?</a:t>
            </a:r>
          </a:p>
          <a:p>
            <a:pPr>
              <a:defRPr/>
            </a:pPr>
            <a:endParaRPr dirty="0"/>
          </a:p>
          <a:p>
            <a:pPr>
              <a:defRPr/>
            </a:pPr>
            <a:r>
              <a:rPr lang="en-GB" b="0" i="0" dirty="0">
                <a:solidFill>
                  <a:srgbClr val="383838"/>
                </a:solidFill>
                <a:latin typeface="Mulish"/>
              </a:rPr>
              <a:t>Node within a collaboration:</a:t>
            </a:r>
            <a:r>
              <a:rPr lang="en-GB" dirty="0">
                <a:solidFill>
                  <a:srgbClr val="383838"/>
                </a:solidFill>
                <a:latin typeface="Mulish"/>
              </a:rPr>
              <a:t> </a:t>
            </a:r>
            <a:r>
              <a:rPr lang="en-GB" b="0" i="0" dirty="0">
                <a:solidFill>
                  <a:srgbClr val="383838"/>
                </a:solidFill>
                <a:latin typeface="Mulish"/>
              </a:rPr>
              <a:t>autonomously managed by its corresponding organization.</a:t>
            </a:r>
            <a:endParaRPr dirty="0"/>
          </a:p>
          <a:p>
            <a:pPr>
              <a:defRPr/>
            </a:pPr>
            <a:r>
              <a:rPr lang="en-GB" b="0" i="0" dirty="0">
                <a:solidFill>
                  <a:srgbClr val="383838"/>
                </a:solidFill>
                <a:latin typeface="Mulish"/>
              </a:rPr>
              <a:t>Some could be offline.</a:t>
            </a:r>
            <a:endParaRPr dirty="0"/>
          </a:p>
          <a:p>
            <a:pPr>
              <a:defRPr/>
            </a:pPr>
            <a:r>
              <a:rPr lang="en-GB" dirty="0">
                <a:solidFill>
                  <a:srgbClr val="383838"/>
                </a:solidFill>
                <a:latin typeface="Mulish"/>
              </a:rPr>
              <a:t>UI is handy for checking this!</a:t>
            </a:r>
            <a:endParaRPr lang="en-GB" b="0" i="0" dirty="0">
              <a:solidFill>
                <a:srgbClr val="383838"/>
              </a:solidFill>
              <a:latin typeface="Mulish"/>
            </a:endParaRPr>
          </a:p>
        </p:txBody>
      </p:sp>
      <p:pic>
        <p:nvPicPr>
          <p:cNvPr id="6" name="Picture 5"/>
          <p:cNvPicPr>
            <a:picLocks noChangeAspect="1"/>
          </p:cNvPicPr>
          <p:nvPr/>
        </p:nvPicPr>
        <p:blipFill>
          <a:blip r:embed="rId3"/>
          <a:stretch/>
        </p:blipFill>
        <p:spPr bwMode="auto">
          <a:xfrm>
            <a:off x="7752184" y="1700808"/>
            <a:ext cx="545591" cy="545591"/>
          </a:xfrm>
          <a:prstGeom prst="rect">
            <a:avLst/>
          </a:prstGeom>
        </p:spPr>
      </p:pic>
      <p:pic>
        <p:nvPicPr>
          <p:cNvPr id="7" name="Picture 6"/>
          <p:cNvPicPr>
            <a:picLocks noChangeAspect="1"/>
          </p:cNvPicPr>
          <p:nvPr/>
        </p:nvPicPr>
        <p:blipFill>
          <a:blip r:embed="rId3"/>
          <a:stretch/>
        </p:blipFill>
        <p:spPr bwMode="auto">
          <a:xfrm>
            <a:off x="7608168" y="4077072"/>
            <a:ext cx="545591" cy="545591"/>
          </a:xfrm>
          <a:prstGeom prst="rect">
            <a:avLst/>
          </a:prstGeom>
        </p:spPr>
      </p:pic>
      <p:pic>
        <p:nvPicPr>
          <p:cNvPr id="8" name="Picture 7"/>
          <p:cNvPicPr>
            <a:picLocks noChangeAspect="1"/>
          </p:cNvPicPr>
          <p:nvPr/>
        </p:nvPicPr>
        <p:blipFill>
          <a:blip r:embed="rId4"/>
          <a:stretch/>
        </p:blipFill>
        <p:spPr bwMode="auto">
          <a:xfrm>
            <a:off x="9336360" y="2492896"/>
            <a:ext cx="467154" cy="467154"/>
          </a:xfrm>
          <a:prstGeom prst="rect">
            <a:avLst/>
          </a:prstGeom>
        </p:spPr>
      </p:pic>
      <p:pic>
        <p:nvPicPr>
          <p:cNvPr id="9" name="Picture 8"/>
          <p:cNvPicPr>
            <a:picLocks noChangeAspect="1"/>
          </p:cNvPicPr>
          <p:nvPr/>
        </p:nvPicPr>
        <p:blipFill>
          <a:blip r:embed="rId4"/>
          <a:stretch/>
        </p:blipFill>
        <p:spPr bwMode="auto">
          <a:xfrm>
            <a:off x="8869206" y="3843495"/>
            <a:ext cx="467154" cy="46715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lgn="l">
              <a:defRPr/>
            </a:pPr>
            <a:r>
              <a:rPr dirty="0"/>
              <a:t>Running a PET: federated analysis</a:t>
            </a:r>
            <a:endParaRPr lang="en-GB" b="1" i="0" dirty="0">
              <a:solidFill>
                <a:srgbClr val="383838"/>
              </a:solidFill>
              <a:latin typeface="Mulish"/>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1658265" y="1501456"/>
            <a:ext cx="9058342" cy="1815882"/>
          </a:xfrm>
          <a:prstGeom prst="rect">
            <a:avLst/>
          </a:prstGeom>
          <a:noFill/>
        </p:spPr>
        <p:txBody>
          <a:bodyPr wrap="square">
            <a:spAutoFit/>
          </a:bodyPr>
          <a:lstStyle/>
          <a:p>
            <a:pPr algn="ctr">
              <a:defRPr/>
            </a:pPr>
            <a:r>
              <a:rPr lang="en-GB" sz="2800" b="0" i="0" dirty="0">
                <a:solidFill>
                  <a:srgbClr val="383838"/>
                </a:solidFill>
                <a:latin typeface="Mulish"/>
              </a:rPr>
              <a:t>With your researcher credentials, explore the collaboration you have access to. Check which organizations are part of it and if they are online. Then, check which organizations were assigned to each study: </a:t>
            </a:r>
            <a:r>
              <a:rPr lang="en-GB" sz="2800" b="1" i="0" dirty="0">
                <a:solidFill>
                  <a:srgbClr val="383838"/>
                </a:solidFill>
                <a:latin typeface="Mulish"/>
              </a:rPr>
              <a:t>AGOT2024</a:t>
            </a:r>
            <a:r>
              <a:rPr lang="en-GB" sz="2800" b="0" i="0" dirty="0">
                <a:solidFill>
                  <a:srgbClr val="383838"/>
                </a:solidFill>
                <a:latin typeface="Mulish"/>
              </a:rPr>
              <a:t>, </a:t>
            </a:r>
            <a:r>
              <a:rPr lang="en-GB" sz="2800" b="1" i="0" dirty="0">
                <a:solidFill>
                  <a:srgbClr val="383838"/>
                </a:solidFill>
                <a:latin typeface="Mulish"/>
              </a:rPr>
              <a:t>GGA2924</a:t>
            </a:r>
            <a:r>
              <a:rPr lang="en-GB" sz="2800" b="0" i="0" dirty="0">
                <a:solidFill>
                  <a:srgbClr val="383838"/>
                </a:solidFill>
                <a:latin typeface="Mulish"/>
              </a:rPr>
              <a:t>. </a:t>
            </a:r>
            <a:endParaRPr sz="2800" dirty="0"/>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3" name="Group 2"/>
          <p:cNvGrpSpPr/>
          <p:nvPr/>
        </p:nvGrpSpPr>
        <p:grpSpPr bwMode="auto">
          <a:xfrm>
            <a:off x="3834179" y="4982547"/>
            <a:ext cx="4706515" cy="1326773"/>
            <a:chOff x="941689" y="864637"/>
            <a:chExt cx="4323960" cy="1326773"/>
          </a:xfrm>
        </p:grpSpPr>
        <p:sp>
          <p:nvSpPr>
            <p:cNvPr id="7" name="Rectangle 6"/>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p:cNvSpPr txBox="1"/>
            <p:nvPr/>
          </p:nvSpPr>
          <p:spPr bwMode="auto">
            <a:xfrm>
              <a:off x="1311216" y="960304"/>
              <a:ext cx="3805142" cy="1231106"/>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Use the </a:t>
              </a:r>
              <a:r>
                <a:rPr lang="en-GB" sz="1400" b="1" dirty="0">
                  <a:solidFill>
                    <a:schemeClr val="bg1"/>
                  </a:solidFill>
                </a:rPr>
                <a:t>Collaborations </a:t>
              </a:r>
              <a:r>
                <a:rPr lang="en-GB" sz="1400" dirty="0">
                  <a:solidFill>
                    <a:schemeClr val="bg1"/>
                  </a:solidFill>
                </a:rPr>
                <a:t>option on the Administration panel on the left. A hand-drawn diagram of your collaboration and studies will be handy for the next steps!</a:t>
              </a:r>
              <a:endParaRPr dirty="0"/>
            </a:p>
          </p:txBody>
        </p:sp>
        <p:pic>
          <p:nvPicPr>
            <p:cNvPr id="11" name="Graphic 10"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1658265" y="3463840"/>
            <a:ext cx="9058342" cy="1477328"/>
          </a:xfrm>
          <a:prstGeom prst="rect">
            <a:avLst/>
          </a:prstGeom>
          <a:noFill/>
        </p:spPr>
        <p:txBody>
          <a:bodyPr wrap="square">
            <a:spAutoFit/>
          </a:bodyPr>
          <a:lstStyle/>
          <a:p>
            <a:pPr marL="457200" indent="-457200" algn="just">
              <a:buFont typeface="+mj-lt"/>
              <a:buAutoNum type="arabicPeriod"/>
              <a:defRPr/>
            </a:pPr>
            <a:r>
              <a:rPr lang="en-GB" sz="2400" b="0" i="0" dirty="0">
                <a:solidFill>
                  <a:srgbClr val="212529"/>
                </a:solidFill>
                <a:latin typeface="Mulish"/>
              </a:rPr>
              <a:t>Which study is ready for a federated analysis?</a:t>
            </a:r>
            <a:endParaRPr sz="2400" dirty="0"/>
          </a:p>
          <a:p>
            <a:pPr marL="457200" indent="-457200" algn="just">
              <a:buFont typeface="+mj-lt"/>
              <a:buAutoNum type="arabicPeriod"/>
              <a:defRPr/>
            </a:pPr>
            <a:r>
              <a:rPr lang="en-GB" sz="2400" b="0" i="0" dirty="0">
                <a:solidFill>
                  <a:srgbClr val="212529"/>
                </a:solidFill>
                <a:latin typeface="Mulish"/>
              </a:rPr>
              <a:t>If you need to perform an analysis for the study that is </a:t>
            </a:r>
            <a:r>
              <a:rPr lang="en-GB" sz="2400" b="1" i="0" dirty="0">
                <a:solidFill>
                  <a:srgbClr val="212529"/>
                </a:solidFill>
                <a:latin typeface="Mulish"/>
              </a:rPr>
              <a:t>not</a:t>
            </a:r>
            <a:r>
              <a:rPr lang="en-GB" sz="2400" b="0" i="0" dirty="0">
                <a:solidFill>
                  <a:srgbClr val="212529"/>
                </a:solidFill>
                <a:latin typeface="Mulish"/>
              </a:rPr>
              <a:t> ready, which organization you would need to contact to fix this situation?</a:t>
            </a:r>
            <a:endParaRPr sz="2400" dirty="0"/>
          </a:p>
          <a:p>
            <a:pPr algn="just">
              <a:buFont typeface="+mj-lt"/>
              <a:buAutoNum type="arabicPeriod"/>
              <a:defRPr/>
            </a:pPr>
            <a:endParaRPr lang="en-GB" b="0" i="0" dirty="0">
              <a:solidFill>
                <a:srgbClr val="212529"/>
              </a:solidFill>
              <a:latin typeface="Mulish"/>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 name="Picture 2">
            <a:extLst>
              <a:ext uri="{FF2B5EF4-FFF2-40B4-BE49-F238E27FC236}">
                <a16:creationId xmlns:a16="http://schemas.microsoft.com/office/drawing/2014/main" id="{4D5D7944-37F5-1FF5-C862-10EF98DC23FD}"/>
              </a:ext>
            </a:extLst>
          </p:cNvPr>
          <p:cNvPicPr>
            <a:picLocks noChangeAspect="1"/>
          </p:cNvPicPr>
          <p:nvPr/>
        </p:nvPicPr>
        <p:blipFill>
          <a:blip r:embed="rId3"/>
          <a:stretch>
            <a:fillRect/>
          </a:stretch>
        </p:blipFill>
        <p:spPr>
          <a:xfrm>
            <a:off x="1775520" y="2095511"/>
            <a:ext cx="8349464" cy="115212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A0D0A5D2-1EDF-C0E1-17DD-DF82DB737EBD}"/>
              </a:ext>
            </a:extLst>
          </p:cNvPr>
          <p:cNvPicPr>
            <a:picLocks noChangeAspect="1"/>
          </p:cNvPicPr>
          <p:nvPr/>
        </p:nvPicPr>
        <p:blipFill>
          <a:blip r:embed="rId4"/>
          <a:stretch>
            <a:fillRect/>
          </a:stretch>
        </p:blipFill>
        <p:spPr>
          <a:xfrm>
            <a:off x="3069324" y="4077072"/>
            <a:ext cx="5761856" cy="1568247"/>
          </a:xfrm>
          <a:prstGeom prst="rect">
            <a:avLst/>
          </a:prstGeom>
          <a:effectLst>
            <a:outerShdw blurRad="50800" dist="38100" dir="2700000" algn="tl" rotWithShape="0">
              <a:prstClr val="black">
                <a:alpha val="40000"/>
              </a:prstClr>
            </a:outerShdw>
          </a:effectLst>
        </p:spPr>
      </p:pic>
      <p:cxnSp>
        <p:nvCxnSpPr>
          <p:cNvPr id="10" name="Straight Arrow Connector 9">
            <a:extLst>
              <a:ext uri="{FF2B5EF4-FFF2-40B4-BE49-F238E27FC236}">
                <a16:creationId xmlns:a16="http://schemas.microsoft.com/office/drawing/2014/main" id="{07373A3F-2E3E-ADFA-1BE0-8874C396112D}"/>
              </a:ext>
            </a:extLst>
          </p:cNvPr>
          <p:cNvCxnSpPr/>
          <p:nvPr/>
        </p:nvCxnSpPr>
        <p:spPr>
          <a:xfrm flipH="1" flipV="1">
            <a:off x="3719736" y="2924944"/>
            <a:ext cx="237626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5BD8F5-2AE6-7B6F-8BA5-71A6075CFF97}"/>
              </a:ext>
            </a:extLst>
          </p:cNvPr>
          <p:cNvCxnSpPr/>
          <p:nvPr/>
        </p:nvCxnSpPr>
        <p:spPr>
          <a:xfrm flipV="1">
            <a:off x="3575720" y="2671575"/>
            <a:ext cx="1352805"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7AB81C-CCEA-B7A3-7C7B-6C0B11649317}"/>
              </a:ext>
            </a:extLst>
          </p:cNvPr>
          <p:cNvCxnSpPr/>
          <p:nvPr/>
        </p:nvCxnSpPr>
        <p:spPr>
          <a:xfrm flipH="1" flipV="1">
            <a:off x="2351584" y="2671575"/>
            <a:ext cx="2160240"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9A20F0-C3CA-CA9E-4EE8-5F1F1FF7DF23}"/>
              </a:ext>
            </a:extLst>
          </p:cNvPr>
          <p:cNvCxnSpPr/>
          <p:nvPr/>
        </p:nvCxnSpPr>
        <p:spPr>
          <a:xfrm flipV="1">
            <a:off x="5231904" y="2924944"/>
            <a:ext cx="129614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03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Creating a new task:</a:t>
            </a:r>
          </a:p>
          <a:p>
            <a:pPr lvl="1">
              <a:defRPr/>
            </a:pPr>
            <a:r>
              <a:rPr lang="en-US" dirty="0"/>
              <a:t>You will run the </a:t>
            </a:r>
            <a:r>
              <a:rPr lang="en-US" b="1" i="1" dirty="0" err="1">
                <a:solidFill>
                  <a:srgbClr val="00B050"/>
                </a:solidFill>
              </a:rPr>
              <a:t>partial_average</a:t>
            </a:r>
            <a:r>
              <a:rPr lang="en-US" dirty="0">
                <a:solidFill>
                  <a:schemeClr val="accent2">
                    <a:lumMod val="75000"/>
                  </a:schemeClr>
                </a:solidFill>
              </a:rPr>
              <a:t> </a:t>
            </a:r>
            <a:r>
              <a:rPr lang="en-US" dirty="0"/>
              <a:t>function, of the </a:t>
            </a:r>
            <a:r>
              <a:rPr lang="en-US" b="1" i="1" dirty="0"/>
              <a:t>Federated Average algorithm</a:t>
            </a:r>
            <a:r>
              <a:rPr lang="en-US" dirty="0"/>
              <a:t>, on </a:t>
            </a:r>
            <a:r>
              <a:rPr lang="en-US" sz="2800" b="1" dirty="0"/>
              <a:t>all</a:t>
            </a:r>
            <a:r>
              <a:rPr lang="en-US" dirty="0"/>
              <a:t> the nodes of a study (the one with no offline nodes).</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sp>
        <p:nvSpPr>
          <p:cNvPr id="5" name="TextBox 4">
            <a:extLst>
              <a:ext uri="{FF2B5EF4-FFF2-40B4-BE49-F238E27FC236}">
                <a16:creationId xmlns:a16="http://schemas.microsoft.com/office/drawing/2014/main" id="{9E3802BA-F974-89EB-6210-6529FC53E42C}"/>
              </a:ext>
            </a:extLst>
          </p:cNvPr>
          <p:cNvSpPr txBox="1"/>
          <p:nvPr/>
        </p:nvSpPr>
        <p:spPr bwMode="auto">
          <a:xfrm>
            <a:off x="10811429" y="1764411"/>
            <a:ext cx="1265090" cy="738664"/>
          </a:xfrm>
          <a:prstGeom prst="rect">
            <a:avLst/>
          </a:prstGeom>
          <a:noFill/>
        </p:spPr>
        <p:txBody>
          <a:bodyPr wrap="none" rtlCol="0">
            <a:spAutoFit/>
          </a:bodyPr>
          <a:lstStyle/>
          <a:p>
            <a:pPr algn="ctr"/>
            <a:r>
              <a:rPr lang="en-GB" sz="1050" b="0" i="0" dirty="0">
                <a:solidFill>
                  <a:srgbClr val="000000"/>
                </a:solidFill>
                <a:effectLst/>
                <a:latin typeface="Helvetica" pitchFamily="2" charset="0"/>
              </a:rPr>
              <a:t>Task request</a:t>
            </a:r>
          </a:p>
          <a:p>
            <a:pPr algn="ctr"/>
            <a:r>
              <a:rPr lang="en-GB" sz="1050" b="0" i="0" dirty="0">
                <a:solidFill>
                  <a:srgbClr val="000000"/>
                </a:solidFill>
                <a:effectLst/>
                <a:latin typeface="Helvetica" pitchFamily="2" charset="0"/>
              </a:rPr>
              <a:t>(</a:t>
            </a:r>
            <a:r>
              <a:rPr lang="en-GB" sz="1050" b="1" i="1" dirty="0" err="1">
                <a:solidFill>
                  <a:srgbClr val="00B050"/>
                </a:solidFill>
                <a:effectLst/>
                <a:latin typeface="Helvetica" pitchFamily="2" charset="0"/>
              </a:rPr>
              <a:t>partial_average</a:t>
            </a:r>
            <a:r>
              <a:rPr lang="en-GB" sz="1050" b="0" i="0" dirty="0">
                <a:solidFill>
                  <a:srgbClr val="000000"/>
                </a:solidFill>
                <a:effectLst/>
                <a:latin typeface="Helvetica" pitchFamily="2" charset="0"/>
              </a:rPr>
              <a:t>)</a:t>
            </a:r>
          </a:p>
          <a:p>
            <a:pPr algn="ctr"/>
            <a:r>
              <a:rPr lang="en-GB" sz="1050" b="0" i="0" dirty="0">
                <a:solidFill>
                  <a:srgbClr val="000000"/>
                </a:solidFill>
                <a:effectLst/>
                <a:latin typeface="Helvetica" pitchFamily="2" charset="0"/>
              </a:rPr>
              <a:t>@all study nodes</a:t>
            </a:r>
          </a:p>
          <a:p>
            <a:endParaRPr lang="en-NL" sz="1050" i="1" dirty="0"/>
          </a:p>
        </p:txBody>
      </p:sp>
      <p:pic>
        <p:nvPicPr>
          <p:cNvPr id="3078" name="Picture 6">
            <a:extLst>
              <a:ext uri="{FF2B5EF4-FFF2-40B4-BE49-F238E27FC236}">
                <a16:creationId xmlns:a16="http://schemas.microsoft.com/office/drawing/2014/main" id="{473A1901-D7AB-A11F-0C91-EE6C20DCCC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12552" y="3237709"/>
            <a:ext cx="862843" cy="3825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444CD7E1-11A0-F9DA-1B03-7DE5851DB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12551" y="3237709"/>
            <a:ext cx="862843" cy="3825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4328D649-1122-9F30-B167-D9E4EE28B4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12551" y="3237709"/>
            <a:ext cx="862843" cy="382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1927 -0.00556 L -0.3138 0.11667 " pathEditMode="relative" ptsTypes="AA">
                                      <p:cBhvr>
                                        <p:cTn id="10" dur="2000" fill="hold"/>
                                        <p:tgtEl>
                                          <p:spTgt spid="3078"/>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1041 -0.00255 L -0.24375 0.25208 " pathEditMode="relative" ptsTypes="AA">
                                      <p:cBhvr>
                                        <p:cTn id="14" dur="2000" fill="hold"/>
                                        <p:tgtEl>
                                          <p:spTgt spid="6"/>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1.875E-6 0 L -0.17291 0.38843 " pathEditMode="relative" ptsTypes="AA">
                                      <p:cBhvr>
                                        <p:cTn id="18"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dirty="0"/>
              <a:t>Running a federated algorithm</a:t>
            </a:r>
            <a:endParaRPr lang="en-GB" dirty="0"/>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CHALLENGE</a:t>
              </a:r>
              <a:endParaRPr dirty="0"/>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6594471" cy="5139869"/>
          </a:xfrm>
          <a:prstGeom prst="rect">
            <a:avLst/>
          </a:prstGeom>
          <a:noFill/>
        </p:spPr>
        <p:txBody>
          <a:bodyPr wrap="square">
            <a:spAutoFit/>
          </a:bodyPr>
          <a:lstStyle/>
          <a:p>
            <a:pPr algn="just">
              <a:defRPr/>
            </a:pPr>
            <a:r>
              <a:rPr lang="en-US" sz="2800" b="0" i="0" dirty="0">
                <a:solidFill>
                  <a:srgbClr val="383838"/>
                </a:solidFill>
                <a:latin typeface="Mulish"/>
              </a:rPr>
              <a:t>Create your first task!</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a:t>
            </a:r>
            <a:r>
              <a:rPr lang="en-GB" i="1" dirty="0">
                <a:solidFill>
                  <a:srgbClr val="383838"/>
                </a:solidFill>
                <a:latin typeface="Mulish"/>
              </a:rPr>
              <a:t>study</a:t>
            </a:r>
            <a:r>
              <a:rPr lang="en-GB" dirty="0">
                <a:solidFill>
                  <a:srgbClr val="383838"/>
                </a:solidFill>
                <a:latin typeface="Mulish"/>
              </a:rPr>
              <a:t>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GB" b="1" dirty="0">
                <a:solidFill>
                  <a:srgbClr val="383838"/>
                </a:solidFill>
                <a:latin typeface="Mulish"/>
              </a:rPr>
              <a:t>Give your own name to the task so you can find it later.</a:t>
            </a:r>
          </a:p>
          <a:p>
            <a:pPr marL="285750" indent="-285750" algn="just">
              <a:buFontTx/>
              <a:buChar char="-"/>
              <a:defRPr/>
            </a:pPr>
            <a:r>
              <a:rPr lang="en-US" dirty="0">
                <a:solidFill>
                  <a:srgbClr val="383838"/>
                </a:solidFill>
                <a:latin typeface="Mulish"/>
              </a:rPr>
              <a:t>Choose the Average algorithm.</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US" b="1" i="1" dirty="0" err="1">
                <a:solidFill>
                  <a:srgbClr val="00B050"/>
                </a:solidFill>
              </a:rPr>
              <a:t>partial_average</a:t>
            </a:r>
            <a:r>
              <a:rPr lang="en-GB" b="0" i="0" dirty="0">
                <a:solidFill>
                  <a:srgbClr val="383838"/>
                </a:solidFill>
                <a:latin typeface="Mulish"/>
              </a:rPr>
              <a:t> function and all the organizations within the study.</a:t>
            </a:r>
          </a:p>
          <a:p>
            <a:pPr marL="285750" indent="-285750" algn="just">
              <a:buFontTx/>
              <a:buChar char="-"/>
              <a:defRPr/>
            </a:pPr>
            <a:r>
              <a:rPr lang="en-GB" b="0" i="0" dirty="0">
                <a:solidFill>
                  <a:srgbClr val="383838"/>
                </a:solidFill>
                <a:latin typeface="Mulish"/>
              </a:rPr>
              <a:t>Choose the </a:t>
            </a:r>
            <a:r>
              <a:rPr lang="en-GB" b="1" i="1" dirty="0">
                <a:solidFill>
                  <a:srgbClr val="383838"/>
                </a:solidFill>
                <a:latin typeface="Mulish"/>
              </a:rPr>
              <a:t>default</a:t>
            </a:r>
            <a:r>
              <a:rPr lang="en-GB" b="0" i="0" dirty="0">
                <a:solidFill>
                  <a:srgbClr val="383838"/>
                </a:solidFill>
                <a:latin typeface="Mulish"/>
              </a:rPr>
              <a: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0" i="0" dirty="0">
                <a:solidFill>
                  <a:srgbClr val="383838"/>
                </a:solidFill>
                <a:latin typeface="Mulish"/>
              </a:rPr>
              <a:t>The task you just requested should be listed with a ‘pending’ status. Once finished, download the JSON results and open them on a text editor.</a:t>
            </a:r>
            <a:endParaRPr lang="en-GB" sz="2400" dirty="0">
              <a:solidFill>
                <a:srgbClr val="383838"/>
              </a:solidFill>
              <a:latin typeface="Mulish"/>
            </a:endParaRPr>
          </a:p>
          <a:p>
            <a:pPr marL="457200" indent="-457200" algn="just">
              <a:buFont typeface="Arial" panose="020B0604020202020204" pitchFamily="34" charset="0"/>
              <a:buChar char="•"/>
              <a:defRPr/>
            </a:pPr>
            <a:r>
              <a:rPr lang="en-GB" sz="2400" b="0" i="0" dirty="0">
                <a:solidFill>
                  <a:srgbClr val="212529"/>
                </a:solidFill>
                <a:latin typeface="Mulish"/>
              </a:rPr>
              <a:t>What does the content of these files mean? Why </a:t>
            </a:r>
            <a:r>
              <a:rPr lang="en-GB" sz="2400" dirty="0">
                <a:solidFill>
                  <a:srgbClr val="212529"/>
                </a:solidFill>
                <a:latin typeface="Mulish"/>
              </a:rPr>
              <a:t>the results are formatted like that?</a:t>
            </a:r>
            <a:endParaRPr sz="2400" dirty="0"/>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7" name="Group 6">
            <a:extLst>
              <a:ext uri="{FF2B5EF4-FFF2-40B4-BE49-F238E27FC236}">
                <a16:creationId xmlns:a16="http://schemas.microsoft.com/office/drawing/2014/main" id="{ED2545E2-AF53-E13C-25A5-D9B0A3C2D0D7}"/>
              </a:ext>
            </a:extLst>
          </p:cNvPr>
          <p:cNvGrpSpPr/>
          <p:nvPr/>
        </p:nvGrpSpPr>
        <p:grpSpPr bwMode="auto">
          <a:xfrm>
            <a:off x="8273249" y="5357144"/>
            <a:ext cx="3416300" cy="1010350"/>
            <a:chOff x="941689" y="864637"/>
            <a:chExt cx="4323960" cy="1010350"/>
          </a:xfrm>
        </p:grpSpPr>
        <p:sp>
          <p:nvSpPr>
            <p:cNvPr id="8" name="Rectangle 7">
              <a:extLst>
                <a:ext uri="{FF2B5EF4-FFF2-40B4-BE49-F238E27FC236}">
                  <a16:creationId xmlns:a16="http://schemas.microsoft.com/office/drawing/2014/main" id="{CAED6ACB-F865-FD04-3DB3-4ADC2EB6DE88}"/>
                </a:ext>
              </a:extLst>
            </p:cNvPr>
            <p:cNvSpPr/>
            <p:nvPr/>
          </p:nvSpPr>
          <p:spPr bwMode="auto">
            <a:xfrm>
              <a:off x="941689" y="864637"/>
              <a:ext cx="4323960" cy="101035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a:extLst>
                <a:ext uri="{FF2B5EF4-FFF2-40B4-BE49-F238E27FC236}">
                  <a16:creationId xmlns:a16="http://schemas.microsoft.com/office/drawing/2014/main" id="{6FE550F8-204C-EE93-1A66-5C677D7E65D7}"/>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The data on ‘default’ databases on all the nodes looks like this ☝️.</a:t>
              </a:r>
              <a:endParaRPr dirty="0"/>
            </a:p>
          </p:txBody>
        </p:sp>
        <p:pic>
          <p:nvPicPr>
            <p:cNvPr id="11" name="Graphic 10" descr="Lightning bolt with solid fill">
              <a:extLst>
                <a:ext uri="{FF2B5EF4-FFF2-40B4-BE49-F238E27FC236}">
                  <a16:creationId xmlns:a16="http://schemas.microsoft.com/office/drawing/2014/main" id="{25A36EF1-D0FB-855A-3AD7-612C913EC5C8}"/>
                </a:ext>
              </a:extLst>
            </p:cNvPr>
            <p:cNvPicPr>
              <a:picLocks noChangeAspect="1"/>
            </p:cNvPicPr>
            <p:nvPr/>
          </p:nvPicPr>
          <p:blipFill>
            <a:blip r:embed="rId2"/>
            <a:stretch/>
          </p:blipFill>
          <p:spPr bwMode="auto">
            <a:xfrm>
              <a:off x="1001543" y="1050785"/>
              <a:ext cx="309674" cy="309674"/>
            </a:xfrm>
            <a:prstGeom prst="rect">
              <a:avLst/>
            </a:prstGeom>
          </p:spPr>
        </p:pic>
      </p:grpSp>
      <p:pic>
        <p:nvPicPr>
          <p:cNvPr id="5" name="Picture 4">
            <a:extLst>
              <a:ext uri="{FF2B5EF4-FFF2-40B4-BE49-F238E27FC236}">
                <a16:creationId xmlns:a16="http://schemas.microsoft.com/office/drawing/2014/main" id="{5B6043E7-6948-5555-0178-EA5AD6783611}"/>
              </a:ext>
            </a:extLst>
          </p:cNvPr>
          <p:cNvPicPr>
            <a:picLocks noChangeAspect="1"/>
          </p:cNvPicPr>
          <p:nvPr/>
        </p:nvPicPr>
        <p:blipFill>
          <a:blip r:embed="rId3"/>
          <a:stretch>
            <a:fillRect/>
          </a:stretch>
        </p:blipFill>
        <p:spPr>
          <a:xfrm>
            <a:off x="4511824" y="1556792"/>
            <a:ext cx="2847082" cy="558113"/>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B456C3FB-8916-6EE7-787A-85D7358EF8B0}"/>
              </a:ext>
            </a:extLst>
          </p:cNvPr>
          <p:cNvPicPr>
            <a:picLocks noChangeAspect="1"/>
          </p:cNvPicPr>
          <p:nvPr/>
        </p:nvPicPr>
        <p:blipFill>
          <a:blip r:embed="rId4"/>
          <a:stretch>
            <a:fillRect/>
          </a:stretch>
        </p:blipFill>
        <p:spPr>
          <a:xfrm>
            <a:off x="8273249" y="1945672"/>
            <a:ext cx="3404477" cy="33232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6346-6C52-7298-3FE8-14B679B5C452}"/>
              </a:ext>
            </a:extLst>
          </p:cNvPr>
          <p:cNvSpPr>
            <a:spLocks noGrp="1"/>
          </p:cNvSpPr>
          <p:nvPr>
            <p:ph type="title"/>
          </p:nvPr>
        </p:nvSpPr>
        <p:spPr/>
        <p:txBody>
          <a:bodyPr/>
          <a:lstStyle/>
          <a:p>
            <a:r>
              <a:rPr lang="en-GB" dirty="0"/>
              <a:t>Running a federated algorithm</a:t>
            </a:r>
            <a:endParaRPr lang="en-NL" dirty="0"/>
          </a:p>
        </p:txBody>
      </p:sp>
      <p:pic>
        <p:nvPicPr>
          <p:cNvPr id="5" name="Picture 4">
            <a:extLst>
              <a:ext uri="{FF2B5EF4-FFF2-40B4-BE49-F238E27FC236}">
                <a16:creationId xmlns:a16="http://schemas.microsoft.com/office/drawing/2014/main" id="{7D566830-BB08-AEAD-A6CB-CC6F56464D0A}"/>
              </a:ext>
            </a:extLst>
          </p:cNvPr>
          <p:cNvPicPr>
            <a:picLocks noChangeAspect="1"/>
          </p:cNvPicPr>
          <p:nvPr/>
        </p:nvPicPr>
        <p:blipFill>
          <a:blip r:embed="rId2"/>
          <a:stretch>
            <a:fillRect/>
          </a:stretch>
        </p:blipFill>
        <p:spPr>
          <a:xfrm>
            <a:off x="191344" y="1484784"/>
            <a:ext cx="5249075" cy="1872208"/>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E839149F-02A8-CA3B-3B73-8596C4A7F24B}"/>
              </a:ext>
            </a:extLst>
          </p:cNvPr>
          <p:cNvPicPr>
            <a:picLocks noChangeAspect="1"/>
          </p:cNvPicPr>
          <p:nvPr/>
        </p:nvPicPr>
        <p:blipFill>
          <a:blip r:embed="rId3"/>
          <a:stretch>
            <a:fillRect/>
          </a:stretch>
        </p:blipFill>
        <p:spPr>
          <a:xfrm>
            <a:off x="1364794" y="1942675"/>
            <a:ext cx="3536731" cy="3574557"/>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D5435EA7-28D3-3EB6-63A0-3DFC6D01269B}"/>
              </a:ext>
            </a:extLst>
          </p:cNvPr>
          <p:cNvPicPr>
            <a:picLocks noChangeAspect="1"/>
          </p:cNvPicPr>
          <p:nvPr/>
        </p:nvPicPr>
        <p:blipFill>
          <a:blip r:embed="rId4"/>
          <a:stretch>
            <a:fillRect/>
          </a:stretch>
        </p:blipFill>
        <p:spPr>
          <a:xfrm>
            <a:off x="2887583" y="2564904"/>
            <a:ext cx="4790559" cy="352988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9BD2761D-7FAF-C3A6-13F4-CC2533C8BFB3}"/>
              </a:ext>
            </a:extLst>
          </p:cNvPr>
          <p:cNvPicPr>
            <a:picLocks noChangeAspect="1"/>
          </p:cNvPicPr>
          <p:nvPr/>
        </p:nvPicPr>
        <p:blipFill>
          <a:blip r:embed="rId5"/>
          <a:stretch>
            <a:fillRect/>
          </a:stretch>
        </p:blipFill>
        <p:spPr>
          <a:xfrm>
            <a:off x="4727848" y="4197569"/>
            <a:ext cx="5475562" cy="2037418"/>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7543C76F-E482-E63B-51F4-2654D18A3844}"/>
              </a:ext>
            </a:extLst>
          </p:cNvPr>
          <p:cNvPicPr>
            <a:picLocks noChangeAspect="1"/>
          </p:cNvPicPr>
          <p:nvPr/>
        </p:nvPicPr>
        <p:blipFill>
          <a:blip r:embed="rId6"/>
          <a:stretch>
            <a:fillRect/>
          </a:stretch>
        </p:blipFill>
        <p:spPr>
          <a:xfrm>
            <a:off x="7453514" y="3438617"/>
            <a:ext cx="4129785" cy="2005896"/>
          </a:xfrm>
          <a:prstGeom prst="rect">
            <a:avLst/>
          </a:prstGeom>
          <a:effectLst>
            <a:outerShdw blurRad="63500" sx="102000" sy="102000" algn="ctr" rotWithShape="0">
              <a:prstClr val="black">
                <a:alpha val="40000"/>
              </a:prstClr>
            </a:outerShdw>
          </a:effectLst>
        </p:spPr>
      </p:pic>
      <p:grpSp>
        <p:nvGrpSpPr>
          <p:cNvPr id="14" name="Group 13">
            <a:extLst>
              <a:ext uri="{FF2B5EF4-FFF2-40B4-BE49-F238E27FC236}">
                <a16:creationId xmlns:a16="http://schemas.microsoft.com/office/drawing/2014/main" id="{E7149851-EA6A-C528-F488-78833ECD227A}"/>
              </a:ext>
            </a:extLst>
          </p:cNvPr>
          <p:cNvGrpSpPr/>
          <p:nvPr/>
        </p:nvGrpSpPr>
        <p:grpSpPr bwMode="auto">
          <a:xfrm>
            <a:off x="941689" y="999371"/>
            <a:ext cx="1905026" cy="408020"/>
            <a:chOff x="941689" y="999371"/>
            <a:chExt cx="1905026" cy="408020"/>
          </a:xfrm>
        </p:grpSpPr>
        <p:sp>
          <p:nvSpPr>
            <p:cNvPr id="15" name="Rectangle 14">
              <a:extLst>
                <a:ext uri="{FF2B5EF4-FFF2-40B4-BE49-F238E27FC236}">
                  <a16:creationId xmlns:a16="http://schemas.microsoft.com/office/drawing/2014/main" id="{D1458313-2976-8DB1-35A0-5941559A01C1}"/>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6" name="TextBox 15">
              <a:extLst>
                <a:ext uri="{FF2B5EF4-FFF2-40B4-BE49-F238E27FC236}">
                  <a16:creationId xmlns:a16="http://schemas.microsoft.com/office/drawing/2014/main" id="{64E77349-9C4D-985D-35D5-344DDD878182}"/>
                </a:ext>
              </a:extLst>
            </p:cNvPr>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SOLUTION</a:t>
              </a:r>
              <a:endParaRPr dirty="0"/>
            </a:p>
          </p:txBody>
        </p:sp>
        <p:pic>
          <p:nvPicPr>
            <p:cNvPr id="17" name="Graphic 16" descr="Lightning bolt with solid fill">
              <a:extLst>
                <a:ext uri="{FF2B5EF4-FFF2-40B4-BE49-F238E27FC236}">
                  <a16:creationId xmlns:a16="http://schemas.microsoft.com/office/drawing/2014/main" id="{5916BB51-83A4-493E-10C5-19C18A5E752E}"/>
                </a:ext>
              </a:extLst>
            </p:cNvPr>
            <p:cNvPicPr>
              <a:picLocks noChangeAspect="1"/>
            </p:cNvPicPr>
            <p:nvPr/>
          </p:nvPicPr>
          <p:blipFill>
            <a:blip r:embed="rId7"/>
            <a:stretch/>
          </p:blipFill>
          <p:spPr bwMode="auto">
            <a:xfrm>
              <a:off x="1001543" y="1050785"/>
              <a:ext cx="309674" cy="309674"/>
            </a:xfrm>
            <a:prstGeom prst="rect">
              <a:avLst/>
            </a:prstGeom>
          </p:spPr>
        </p:pic>
      </p:grpSp>
    </p:spTree>
    <p:extLst>
      <p:ext uri="{BB962C8B-B14F-4D97-AF65-F5344CB8AC3E}">
        <p14:creationId xmlns:p14="http://schemas.microsoft.com/office/powerpoint/2010/main" val="2726365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SOLUTION</a:t>
              </a:r>
              <a:endParaRPr dirty="0"/>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074" name="Picture 2" descr="Results">
            <a:extLst>
              <a:ext uri="{FF2B5EF4-FFF2-40B4-BE49-F238E27FC236}">
                <a16:creationId xmlns:a16="http://schemas.microsoft.com/office/drawing/2014/main" id="{A5B2EE64-DF0B-9EF8-C5FF-ADA3A31508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9936" y="1673757"/>
            <a:ext cx="5616624" cy="46225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093428"/>
          </a:xfrm>
          <a:prstGeom prst="rect">
            <a:avLst/>
          </a:prstGeom>
          <a:noFill/>
        </p:spPr>
        <p:txBody>
          <a:bodyPr wrap="square" rtlCol="0">
            <a:spAutoFit/>
          </a:bodyPr>
          <a:lstStyle/>
          <a:p>
            <a:r>
              <a:rPr lang="en-GB" sz="2000" b="0" i="0" dirty="0">
                <a:solidFill>
                  <a:srgbClr val="383838"/>
                </a:solidFill>
                <a:effectLst/>
                <a:latin typeface="Mulish"/>
              </a:rPr>
              <a:t>The </a:t>
            </a:r>
            <a:r>
              <a:rPr lang="en-US" sz="2000" b="1" i="1" dirty="0" err="1">
                <a:solidFill>
                  <a:srgbClr val="00B050"/>
                </a:solidFill>
              </a:rPr>
              <a:t>partial_average</a:t>
            </a:r>
            <a:r>
              <a:rPr lang="en-GB" sz="2000" dirty="0">
                <a:solidFill>
                  <a:srgbClr val="383838"/>
                </a:solidFill>
                <a:latin typeface="Mulish"/>
              </a:rPr>
              <a:t> returns the </a:t>
            </a:r>
            <a:r>
              <a:rPr lang="en-GB" sz="2000" b="0" i="0" dirty="0">
                <a:solidFill>
                  <a:srgbClr val="383838"/>
                </a:solidFill>
                <a:effectLst/>
                <a:latin typeface="Mulish"/>
              </a:rPr>
              <a:t>two values needed by the central function of the ‘federated average’ algorithm, as described in Chapter 2: the number of records within the database, and their sum. </a:t>
            </a:r>
          </a:p>
          <a:p>
            <a:endParaRPr lang="en-GB" sz="2000" dirty="0">
              <a:solidFill>
                <a:srgbClr val="383838"/>
              </a:solidFill>
              <a:latin typeface="Mulish"/>
            </a:endParaRPr>
          </a:p>
          <a:p>
            <a:r>
              <a:rPr lang="en-GB" sz="2000" b="0" i="0" dirty="0">
                <a:solidFill>
                  <a:srgbClr val="383838"/>
                </a:solidFill>
                <a:effectLst/>
                <a:latin typeface="Mulish"/>
              </a:rPr>
              <a:t>The algorithm is ‘encoding’ these values as a JSON document, so they can used later (e.g., by another function or program).</a:t>
            </a:r>
            <a:endParaRPr lang="en-NL" sz="2000" dirty="0"/>
          </a:p>
        </p:txBody>
      </p:sp>
      <p:pic>
        <p:nvPicPr>
          <p:cNvPr id="9" name="Picture 8">
            <a:extLst>
              <a:ext uri="{FF2B5EF4-FFF2-40B4-BE49-F238E27FC236}">
                <a16:creationId xmlns:a16="http://schemas.microsoft.com/office/drawing/2014/main" id="{6D8E8EF2-1ED7-8E24-0D3C-7106A2549B17}"/>
              </a:ext>
            </a:extLst>
          </p:cNvPr>
          <p:cNvPicPr>
            <a:picLocks noChangeAspect="1"/>
          </p:cNvPicPr>
          <p:nvPr/>
        </p:nvPicPr>
        <p:blipFill>
          <a:blip r:embed="rId4"/>
          <a:stretch>
            <a:fillRect/>
          </a:stretch>
        </p:blipFill>
        <p:spPr>
          <a:xfrm>
            <a:off x="9107158" y="4304378"/>
            <a:ext cx="2641949" cy="576064"/>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Let’s create yet another task.</a:t>
            </a:r>
          </a:p>
          <a:p>
            <a:pPr lvl="1">
              <a:defRPr/>
            </a:pPr>
            <a:r>
              <a:rPr lang="en-US" dirty="0"/>
              <a:t>This time you will run the </a:t>
            </a:r>
            <a:r>
              <a:rPr lang="en-US" b="1" i="1" dirty="0">
                <a:solidFill>
                  <a:schemeClr val="accent2">
                    <a:lumMod val="75000"/>
                  </a:schemeClr>
                </a:solidFill>
              </a:rPr>
              <a:t> </a:t>
            </a:r>
            <a:r>
              <a:rPr lang="en-US" b="1" i="1" dirty="0" err="1">
                <a:solidFill>
                  <a:srgbClr val="C00000"/>
                </a:solidFill>
              </a:rPr>
              <a:t>central_average</a:t>
            </a:r>
            <a:r>
              <a:rPr lang="en-US" dirty="0">
                <a:solidFill>
                  <a:schemeClr val="accent2">
                    <a:lumMod val="75000"/>
                  </a:schemeClr>
                </a:solidFill>
              </a:rPr>
              <a:t> </a:t>
            </a:r>
            <a:r>
              <a:rPr lang="en-US" dirty="0"/>
              <a:t>function, of the </a:t>
            </a:r>
            <a:r>
              <a:rPr lang="en-US" b="1" i="1" dirty="0"/>
              <a:t>Federated Average algorithm</a:t>
            </a:r>
            <a:r>
              <a:rPr lang="en-US" dirty="0"/>
              <a:t>, on </a:t>
            </a:r>
            <a:r>
              <a:rPr lang="en-US" sz="2800" b="1" dirty="0"/>
              <a:t>one</a:t>
            </a:r>
            <a:r>
              <a:rPr lang="en-US" dirty="0"/>
              <a:t> of the study nodes (once again, on the study with </a:t>
            </a:r>
            <a:r>
              <a:rPr lang="en-US" b="1" dirty="0"/>
              <a:t>no </a:t>
            </a:r>
            <a:r>
              <a:rPr lang="en-US" dirty="0"/>
              <a:t>offline nodes).</a:t>
            </a:r>
            <a:endParaRPr lang="en-US" b="1" dirty="0"/>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236AA13-3267-2091-7731-B4C3EB8185BD}"/>
              </a:ext>
            </a:extLst>
          </p:cNvPr>
          <p:cNvSpPr txBox="1"/>
          <p:nvPr/>
        </p:nvSpPr>
        <p:spPr>
          <a:xfrm>
            <a:off x="10792193" y="1764411"/>
            <a:ext cx="1303562" cy="738664"/>
          </a:xfrm>
          <a:prstGeom prst="rect">
            <a:avLst/>
          </a:prstGeom>
          <a:noFill/>
        </p:spPr>
        <p:txBody>
          <a:bodyPr wrap="none" rtlCol="0">
            <a:spAutoFit/>
          </a:bodyPr>
          <a:lstStyle/>
          <a:p>
            <a:pPr algn="ctr"/>
            <a:r>
              <a:rPr lang="en-GB" sz="1050" b="0" i="0" dirty="0">
                <a:solidFill>
                  <a:srgbClr val="000000"/>
                </a:solidFill>
                <a:effectLst/>
                <a:latin typeface="Helvetica" pitchFamily="2" charset="0"/>
              </a:rPr>
              <a:t>Task request</a:t>
            </a:r>
          </a:p>
          <a:p>
            <a:pPr algn="ctr"/>
            <a:r>
              <a:rPr lang="en-GB" sz="1050" b="0" i="0" dirty="0">
                <a:solidFill>
                  <a:srgbClr val="000000"/>
                </a:solidFill>
                <a:effectLst/>
                <a:latin typeface="Helvetica" pitchFamily="2" charset="0"/>
              </a:rPr>
              <a:t>(</a:t>
            </a:r>
            <a:r>
              <a:rPr lang="en-GB" sz="1050" b="1" i="1" dirty="0" err="1">
                <a:solidFill>
                  <a:srgbClr val="C00000"/>
                </a:solidFill>
                <a:effectLst/>
                <a:latin typeface="Helvetica" pitchFamily="2" charset="0"/>
              </a:rPr>
              <a:t>central_average</a:t>
            </a:r>
            <a:r>
              <a:rPr lang="en-GB" sz="1050" b="0" i="0" dirty="0">
                <a:solidFill>
                  <a:srgbClr val="000000"/>
                </a:solidFill>
                <a:effectLst/>
                <a:latin typeface="Helvetica" pitchFamily="2" charset="0"/>
              </a:rPr>
              <a:t>)</a:t>
            </a:r>
          </a:p>
          <a:p>
            <a:pPr algn="ctr"/>
            <a:r>
              <a:rPr lang="en-GB" sz="1050" b="0" i="0" dirty="0">
                <a:solidFill>
                  <a:srgbClr val="000000"/>
                </a:solidFill>
                <a:effectLst/>
                <a:latin typeface="Helvetica" pitchFamily="2" charset="0"/>
              </a:rPr>
              <a:t>@Elderberry.</a:t>
            </a:r>
          </a:p>
          <a:p>
            <a:endParaRPr lang="en-NL" sz="1050" i="1" dirty="0"/>
          </a:p>
        </p:txBody>
      </p:sp>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pic>
        <p:nvPicPr>
          <p:cNvPr id="4098" name="Picture 2">
            <a:extLst>
              <a:ext uri="{FF2B5EF4-FFF2-40B4-BE49-F238E27FC236}">
                <a16:creationId xmlns:a16="http://schemas.microsoft.com/office/drawing/2014/main" id="{5CEEECA4-57A6-2771-963A-A7166540D5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4552" y="3239898"/>
            <a:ext cx="832964" cy="369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61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3 -0.00186 L -0.24675 0.25277 " pathEditMode="relative" ptsTypes="AA">
                                      <p:cBhvr>
                                        <p:cTn id="10" dur="2000" fill="hold"/>
                                        <p:tgtEl>
                                          <p:spTgt spid="409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3"/>
            <a:stretch/>
          </p:blipFill>
          <p:spPr bwMode="auto">
            <a:xfrm>
              <a:off x="1001543" y="1050785"/>
              <a:ext cx="309674" cy="309674"/>
            </a:xfrm>
            <a:prstGeom prst="rect">
              <a:avLst/>
            </a:prstGeom>
          </p:spPr>
        </p:pic>
      </p:grpSp>
      <p:sp>
        <p:nvSpPr>
          <p:cNvPr id="4" name="TextBox 3"/>
          <p:cNvSpPr txBox="1"/>
          <p:nvPr/>
        </p:nvSpPr>
        <p:spPr bwMode="auto">
          <a:xfrm>
            <a:off x="941689" y="1556792"/>
            <a:ext cx="9546799" cy="4770537"/>
          </a:xfrm>
          <a:prstGeom prst="rect">
            <a:avLst/>
          </a:prstGeom>
          <a:noFill/>
        </p:spPr>
        <p:txBody>
          <a:bodyPr wrap="square">
            <a:spAutoFit/>
          </a:bodyPr>
          <a:lstStyle/>
          <a:p>
            <a:pPr algn="just">
              <a:defRPr/>
            </a:pPr>
            <a:r>
              <a:rPr lang="en-US" sz="2800" b="0" i="0" dirty="0">
                <a:solidFill>
                  <a:srgbClr val="383838"/>
                </a:solidFill>
                <a:latin typeface="Mulish"/>
              </a:rPr>
              <a:t>Let’s see what the central function does under the hood!</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C0000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0" i="0" dirty="0">
                <a:solidFill>
                  <a:srgbClr val="212529"/>
                </a:solidFill>
                <a:latin typeface="Mulish"/>
              </a:rPr>
              <a:t>Before submitting the request: why does the V6 UI let you select only a single organization for the central function?</a:t>
            </a:r>
          </a:p>
          <a:p>
            <a:pPr algn="just">
              <a:defRPr/>
            </a:pPr>
            <a:endParaRPr lang="en-GB" dirty="0">
              <a:solidFill>
                <a:srgbClr val="212529"/>
              </a:solidFill>
              <a:latin typeface="Mulish"/>
            </a:endParaRPr>
          </a:p>
          <a:p>
            <a:pPr algn="just">
              <a:defRPr/>
            </a:pPr>
            <a:r>
              <a:rPr lang="en-GB" b="1" i="0" dirty="0">
                <a:solidFill>
                  <a:srgbClr val="383838"/>
                </a:solidFill>
                <a:effectLst/>
                <a:latin typeface="Mulish"/>
              </a:rPr>
              <a:t>Keep an eye on the Tasks section, and see how the processes are created:</a:t>
            </a:r>
            <a:endParaRPr b="1" dirty="0"/>
          </a:p>
          <a:p>
            <a:pPr marL="457200" indent="-457200" algn="just">
              <a:buFont typeface="Arial" panose="020B0604020202020204" pitchFamily="34" charset="0"/>
              <a:buChar char="•"/>
              <a:defRPr/>
            </a:pPr>
            <a:r>
              <a:rPr lang="en-GB" b="0" i="0" dirty="0">
                <a:solidFill>
                  <a:srgbClr val="212529"/>
                </a:solidFill>
                <a:latin typeface="Mulish"/>
              </a:rPr>
              <a:t>Why does one of the nodes show up as a Main process and also as a Child one? </a:t>
            </a:r>
          </a:p>
          <a:p>
            <a:pPr algn="just">
              <a:defRPr/>
            </a:pPr>
            <a:endParaRPr lang="en-GB" sz="2400" dirty="0">
              <a:solidFill>
                <a:srgbClr val="383838"/>
              </a:solidFill>
              <a:latin typeface="Mulish"/>
            </a:endParaRPr>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grpSp>
        <p:nvGrpSpPr>
          <p:cNvPr id="6" name="Group 5">
            <a:extLst>
              <a:ext uri="{FF2B5EF4-FFF2-40B4-BE49-F238E27FC236}">
                <a16:creationId xmlns:a16="http://schemas.microsoft.com/office/drawing/2014/main" id="{FCD606E6-C69E-1884-A847-5E48EC10AE7E}"/>
              </a:ext>
            </a:extLst>
          </p:cNvPr>
          <p:cNvGrpSpPr/>
          <p:nvPr/>
        </p:nvGrpSpPr>
        <p:grpSpPr bwMode="auto">
          <a:xfrm>
            <a:off x="3647728" y="5517232"/>
            <a:ext cx="4706515" cy="1201734"/>
            <a:chOff x="941689" y="864637"/>
            <a:chExt cx="4323960" cy="1273742"/>
          </a:xfrm>
        </p:grpSpPr>
        <p:sp>
          <p:nvSpPr>
            <p:cNvPr id="13" name="Rectangle 12">
              <a:extLst>
                <a:ext uri="{FF2B5EF4-FFF2-40B4-BE49-F238E27FC236}">
                  <a16:creationId xmlns:a16="http://schemas.microsoft.com/office/drawing/2014/main" id="{A4D8AE68-4897-4C0F-CEF2-E511A480CD4A}"/>
                </a:ext>
              </a:extLst>
            </p:cNvPr>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4" name="TextBox 13">
              <a:extLst>
                <a:ext uri="{FF2B5EF4-FFF2-40B4-BE49-F238E27FC236}">
                  <a16:creationId xmlns:a16="http://schemas.microsoft.com/office/drawing/2014/main" id="{02414C6E-59D4-3960-3A2C-932D88E3A4DC}"/>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As soon your task is created, go to the task list and open it. See how ‘child processes’ are created.</a:t>
              </a:r>
              <a:endParaRPr dirty="0"/>
            </a:p>
          </p:txBody>
        </p:sp>
        <p:pic>
          <p:nvPicPr>
            <p:cNvPr id="16" name="Graphic 10" descr="Lightning bolt with solid fill">
              <a:extLst>
                <a:ext uri="{FF2B5EF4-FFF2-40B4-BE49-F238E27FC236}">
                  <a16:creationId xmlns:a16="http://schemas.microsoft.com/office/drawing/2014/main" id="{4FCCCAAD-54DD-E42C-2FB2-23D0E65F4917}"/>
                </a:ext>
              </a:extLst>
            </p:cNvPr>
            <p:cNvPicPr>
              <a:picLocks noChangeAspect="1"/>
            </p:cNvPicPr>
            <p:nvPr/>
          </p:nvPicPr>
          <p:blipFill>
            <a:blip r:embed="rId3"/>
            <a:stretch/>
          </p:blipFill>
          <p:spPr bwMode="auto">
            <a:xfrm>
              <a:off x="1001543" y="1050785"/>
              <a:ext cx="309674" cy="309674"/>
            </a:xfrm>
            <a:prstGeom prst="rect">
              <a:avLst/>
            </a:prstGeom>
          </p:spPr>
        </p:pic>
      </p:grpSp>
    </p:spTree>
    <p:extLst>
      <p:ext uri="{BB962C8B-B14F-4D97-AF65-F5344CB8AC3E}">
        <p14:creationId xmlns:p14="http://schemas.microsoft.com/office/powerpoint/2010/main" val="4136422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A theoretical scenario</a:t>
            </a:r>
          </a:p>
        </p:txBody>
      </p:sp>
      <p:sp>
        <p:nvSpPr>
          <p:cNvPr id="3" name="Content Placeholder 2"/>
          <p:cNvSpPr>
            <a:spLocks noGrp="1"/>
          </p:cNvSpPr>
          <p:nvPr>
            <p:ph idx="1"/>
          </p:nvPr>
        </p:nvSpPr>
        <p:spPr bwMode="auto"/>
        <p:txBody>
          <a:bodyPr/>
          <a:lstStyle/>
          <a:p>
            <a:pPr>
              <a:defRPr/>
            </a:pPr>
            <a:r>
              <a:t>An international consortium of research organizations working together on aging research.</a:t>
            </a:r>
          </a:p>
        </p:txBody>
      </p:sp>
      <p:pic>
        <p:nvPicPr>
          <p:cNvPr id="1026" name="Picture 2"/>
          <p:cNvPicPr>
            <a:picLocks noChangeAspect="1" noChangeArrowheads="1"/>
          </p:cNvPicPr>
          <p:nvPr/>
        </p:nvPicPr>
        <p:blipFill>
          <a:blip r:embed="rId2"/>
          <a:stretch/>
        </p:blipFill>
        <p:spPr bwMode="auto">
          <a:xfrm>
            <a:off x="667792" y="2123850"/>
            <a:ext cx="2384598" cy="1305150"/>
          </a:xfrm>
          <a:prstGeom prst="rect">
            <a:avLst/>
          </a:prstGeom>
          <a:noFill/>
        </p:spPr>
      </p:pic>
      <p:pic>
        <p:nvPicPr>
          <p:cNvPr id="1028" name="Picture 4"/>
          <p:cNvPicPr>
            <a:picLocks noChangeAspect="1" noChangeArrowheads="1"/>
          </p:cNvPicPr>
          <p:nvPr/>
        </p:nvPicPr>
        <p:blipFill>
          <a:blip r:embed="rId3"/>
          <a:stretch/>
        </p:blipFill>
        <p:spPr bwMode="auto">
          <a:xfrm>
            <a:off x="3075780" y="2123850"/>
            <a:ext cx="2384597" cy="1305150"/>
          </a:xfrm>
          <a:prstGeom prst="rect">
            <a:avLst/>
          </a:prstGeom>
          <a:noFill/>
        </p:spPr>
      </p:pic>
      <p:pic>
        <p:nvPicPr>
          <p:cNvPr id="1030" name="Picture 6"/>
          <p:cNvPicPr>
            <a:picLocks noChangeAspect="1" noChangeArrowheads="1"/>
          </p:cNvPicPr>
          <p:nvPr/>
        </p:nvPicPr>
        <p:blipFill>
          <a:blip r:embed="rId4"/>
          <a:stretch/>
        </p:blipFill>
        <p:spPr bwMode="auto">
          <a:xfrm>
            <a:off x="668515" y="4669586"/>
            <a:ext cx="2384597" cy="1305150"/>
          </a:xfrm>
          <a:prstGeom prst="rect">
            <a:avLst/>
          </a:prstGeom>
          <a:noFill/>
        </p:spPr>
      </p:pic>
      <p:pic>
        <p:nvPicPr>
          <p:cNvPr id="1032" name="Picture 8"/>
          <p:cNvPicPr>
            <a:picLocks noChangeAspect="1" noChangeArrowheads="1"/>
          </p:cNvPicPr>
          <p:nvPr/>
        </p:nvPicPr>
        <p:blipFill>
          <a:blip r:embed="rId5"/>
          <a:stretch/>
        </p:blipFill>
        <p:spPr bwMode="auto">
          <a:xfrm>
            <a:off x="3055592" y="4701868"/>
            <a:ext cx="2384597" cy="1305150"/>
          </a:xfrm>
          <a:prstGeom prst="rect">
            <a:avLst/>
          </a:prstGeom>
          <a:noFill/>
        </p:spPr>
      </p:pic>
      <p:pic>
        <p:nvPicPr>
          <p:cNvPr id="1034" name="Picture 10"/>
          <p:cNvPicPr>
            <a:picLocks noChangeAspect="1" noChangeArrowheads="1"/>
          </p:cNvPicPr>
          <p:nvPr/>
        </p:nvPicPr>
        <p:blipFill>
          <a:blip r:embed="rId6"/>
          <a:stretch/>
        </p:blipFill>
        <p:spPr bwMode="auto">
          <a:xfrm>
            <a:off x="665436" y="3408713"/>
            <a:ext cx="2384598" cy="1305150"/>
          </a:xfrm>
          <a:prstGeom prst="rect">
            <a:avLst/>
          </a:prstGeom>
          <a:noFill/>
        </p:spPr>
      </p:pic>
      <p:pic>
        <p:nvPicPr>
          <p:cNvPr id="1036" name="Picture 12"/>
          <p:cNvPicPr>
            <a:picLocks noChangeAspect="1" noChangeArrowheads="1"/>
          </p:cNvPicPr>
          <p:nvPr/>
        </p:nvPicPr>
        <p:blipFill>
          <a:blip r:embed="rId7"/>
          <a:stretch/>
        </p:blipFill>
        <p:spPr bwMode="auto">
          <a:xfrm>
            <a:off x="3052862" y="3396718"/>
            <a:ext cx="2384597" cy="1305150"/>
          </a:xfrm>
          <a:prstGeom prst="rect">
            <a:avLst/>
          </a:prstGeom>
          <a:noFill/>
        </p:spPr>
      </p:pic>
      <p:sp>
        <p:nvSpPr>
          <p:cNvPr id="7" name="Can 6">
            <a:extLst>
              <a:ext uri="{FF2B5EF4-FFF2-40B4-BE49-F238E27FC236}">
                <a16:creationId xmlns:a16="http://schemas.microsoft.com/office/drawing/2014/main" id="{9BFE96FB-61AF-91FC-CB42-D80951AAA317}"/>
              </a:ext>
            </a:extLst>
          </p:cNvPr>
          <p:cNvSpPr/>
          <p:nvPr/>
        </p:nvSpPr>
        <p:spPr>
          <a:xfrm>
            <a:off x="10128448" y="5764541"/>
            <a:ext cx="1008112" cy="420389"/>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A03736E6-4071-5042-338A-D854FD0B586C}"/>
              </a:ext>
            </a:extLst>
          </p:cNvPr>
          <p:cNvPicPr>
            <a:picLocks noChangeAspect="1"/>
          </p:cNvPicPr>
          <p:nvPr/>
        </p:nvPicPr>
        <p:blipFill>
          <a:blip r:embed="rId8"/>
          <a:stretch>
            <a:fillRect/>
          </a:stretch>
        </p:blipFill>
        <p:spPr>
          <a:xfrm>
            <a:off x="7470802" y="2621335"/>
            <a:ext cx="3161702" cy="308626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27ECA-DA84-D201-8CED-2420B342608C}"/>
              </a:ext>
            </a:extLst>
          </p:cNvPr>
          <p:cNvSpPr>
            <a:spLocks noGrp="1"/>
          </p:cNvSpPr>
          <p:nvPr>
            <p:ph type="title"/>
          </p:nvPr>
        </p:nvSpPr>
        <p:spPr/>
        <p:txBody>
          <a:bodyPr/>
          <a:lstStyle/>
          <a:p>
            <a:r>
              <a:rPr lang="en-NL" dirty="0"/>
              <a:t>Algorithm pseudo-code</a:t>
            </a:r>
          </a:p>
        </p:txBody>
      </p:sp>
      <p:sp>
        <p:nvSpPr>
          <p:cNvPr id="7" name="TextBox 6">
            <a:extLst>
              <a:ext uri="{FF2B5EF4-FFF2-40B4-BE49-F238E27FC236}">
                <a16:creationId xmlns:a16="http://schemas.microsoft.com/office/drawing/2014/main" id="{13E74A0B-4B22-353C-E5E8-C0CC2D3D1CB2}"/>
              </a:ext>
            </a:extLst>
          </p:cNvPr>
          <p:cNvSpPr txBox="1"/>
          <p:nvPr/>
        </p:nvSpPr>
        <p:spPr>
          <a:xfrm>
            <a:off x="6105035" y="1268760"/>
            <a:ext cx="4608512" cy="4893647"/>
          </a:xfrm>
          <a:prstGeom prst="rect">
            <a:avLst/>
          </a:prstGeom>
          <a:noFill/>
        </p:spPr>
        <p:txBody>
          <a:bodyPr wrap="square" rtlCol="0">
            <a:spAutoFit/>
          </a:bodyPr>
          <a:lstStyle/>
          <a:p>
            <a:r>
              <a:rPr lang="en-GB" sz="1100" b="1" i="1" dirty="0">
                <a:latin typeface="Andale Mono" panose="020B0509000000000004" pitchFamily="49" charset="0"/>
              </a:rPr>
              <a:t>FUNCTION </a:t>
            </a:r>
            <a:r>
              <a:rPr lang="en-GB" sz="1400" b="1" i="1" dirty="0" err="1">
                <a:solidFill>
                  <a:srgbClr val="C00000"/>
                </a:solidFill>
                <a:latin typeface="Andale Mono" panose="020B0509000000000004" pitchFamily="49" charset="0"/>
              </a:rPr>
              <a:t>central_average</a:t>
            </a:r>
            <a:r>
              <a:rPr lang="en-GB" sz="1100" b="1" i="1" dirty="0">
                <a:latin typeface="Andale Mono" panose="020B0509000000000004" pitchFamily="49" charset="0"/>
              </a:rPr>
              <a:t>(</a:t>
            </a:r>
            <a:r>
              <a:rPr lang="en-GB" sz="1400" b="1" i="1" dirty="0">
                <a:solidFill>
                  <a:srgbClr val="FF0000"/>
                </a:solidFill>
                <a:latin typeface="Andale Mono" panose="020B0509000000000004" pitchFamily="49" charset="0"/>
              </a:rPr>
              <a:t>client</a:t>
            </a:r>
            <a:r>
              <a:rPr lang="en-GB" sz="1100" b="1" i="1" dirty="0">
                <a:latin typeface="Andale Mono" panose="020B0509000000000004" pitchFamily="49" charset="0"/>
              </a:rPr>
              <a:t>, </a:t>
            </a:r>
            <a:r>
              <a:rPr lang="en-GB" sz="1100" b="1" i="1" dirty="0" err="1">
                <a:latin typeface="Andale Mono" panose="020B0509000000000004" pitchFamily="49" charset="0"/>
              </a:rPr>
              <a:t>column_name</a:t>
            </a:r>
            <a:r>
              <a:rPr lang="en-GB" sz="1100" b="1" i="1" dirty="0">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highlight>
                  <a:srgbClr val="FFFF00"/>
                </a:highlight>
                <a:latin typeface="Andale Mono" panose="020B0509000000000004" pitchFamily="49" charset="0"/>
              </a:rPr>
              <a:t>  </a:t>
            </a:r>
            <a:r>
              <a:rPr lang="en-GB" sz="1100" i="1" dirty="0" err="1">
                <a:highlight>
                  <a:srgbClr val="FFFF00"/>
                </a:highlight>
                <a:latin typeface="Andale Mono" panose="020B0509000000000004" pitchFamily="49" charset="0"/>
              </a:rPr>
              <a:t>study_orgs</a:t>
            </a:r>
            <a:r>
              <a:rPr lang="en-GB" sz="1100" i="1" dirty="0">
                <a:highlight>
                  <a:srgbClr val="FFFF00"/>
                </a:highlight>
                <a:latin typeface="Andale Mono" panose="020B0509000000000004" pitchFamily="49" charset="0"/>
              </a:rPr>
              <a:t> = </a:t>
            </a:r>
            <a:r>
              <a:rPr lang="en-GB" sz="1400" b="1" i="1" dirty="0" err="1">
                <a:solidFill>
                  <a:srgbClr val="FF0000"/>
                </a:solidFill>
                <a:highlight>
                  <a:srgbClr val="FFFF00"/>
                </a:highlight>
                <a:latin typeface="Andale Mono" panose="020B0509000000000004" pitchFamily="49" charset="0"/>
              </a:rPr>
              <a:t>client</a:t>
            </a:r>
            <a:r>
              <a:rPr lang="en-GB" sz="1100" i="1" dirty="0" err="1">
                <a:highlight>
                  <a:srgbClr val="FFFF00"/>
                </a:highlight>
                <a:latin typeface="Andale Mono" panose="020B0509000000000004" pitchFamily="49" charset="0"/>
              </a:rPr>
              <a:t>.study.list</a:t>
            </a:r>
            <a:r>
              <a:rPr lang="en-GB" sz="1100" i="1" dirty="0">
                <a:highlight>
                  <a:srgbClr val="FFFF00"/>
                </a:highlight>
                <a:latin typeface="Andale Mono" panose="020B0509000000000004" pitchFamily="49" charset="0"/>
              </a:rPr>
              <a:t>()</a:t>
            </a:r>
          </a:p>
          <a:p>
            <a:r>
              <a:rPr lang="en-GB" sz="1100" i="1" dirty="0">
                <a:latin typeface="Andale Mono" panose="020B0509000000000004" pitchFamily="49" charset="0"/>
              </a:rPr>
              <a:t>2</a:t>
            </a:r>
          </a:p>
          <a:p>
            <a:r>
              <a:rPr lang="en-GB" sz="1100" i="1" dirty="0">
                <a:latin typeface="Andale Mono" panose="020B0509000000000004" pitchFamily="49" charset="0"/>
              </a:rPr>
              <a:t>3    </a:t>
            </a:r>
          </a:p>
          <a:p>
            <a:r>
              <a:rPr lang="en-GB" sz="1100" i="1" dirty="0">
                <a:highlight>
                  <a:srgbClr val="FFFF00"/>
                </a:highlight>
                <a:latin typeface="Andale Mono" panose="020B0509000000000004" pitchFamily="49" charset="0"/>
              </a:rPr>
              <a:t>4    </a:t>
            </a:r>
            <a:r>
              <a:rPr lang="en-GB" sz="1100" i="1" dirty="0">
                <a:solidFill>
                  <a:schemeClr val="accent4">
                    <a:lumMod val="75000"/>
                  </a:schemeClr>
                </a:solidFill>
                <a:highlight>
                  <a:srgbClr val="FFFF00"/>
                </a:highlight>
                <a:latin typeface="Andale Mono" panose="020B0509000000000004" pitchFamily="49" charset="0"/>
              </a:rPr>
              <a:t>INFO</a:t>
            </a:r>
            <a:r>
              <a:rPr lang="en-GB" sz="1100" i="1" dirty="0">
                <a:highlight>
                  <a:srgbClr val="FFFF00"/>
                </a:highlight>
                <a:latin typeface="Andale Mono" panose="020B0509000000000004" pitchFamily="49" charset="0"/>
              </a:rPr>
              <a:t>("Requesting partial computation")</a:t>
            </a:r>
          </a:p>
          <a:p>
            <a:r>
              <a:rPr lang="en-GB" sz="1100" i="1" dirty="0">
                <a:highlight>
                  <a:srgbClr val="FFFF00"/>
                </a:highlight>
                <a:latin typeface="Andale Mono" panose="020B0509000000000004" pitchFamily="49" charset="0"/>
              </a:rPr>
              <a:t>5    task = </a:t>
            </a:r>
            <a:r>
              <a:rPr lang="en-GB" sz="1400" b="1" i="1" dirty="0" err="1">
                <a:solidFill>
                  <a:srgbClr val="FF0000"/>
                </a:solidFill>
                <a:highlight>
                  <a:srgbClr val="FFFF00"/>
                </a:highlight>
                <a:latin typeface="Andale Mono" panose="020B0509000000000004" pitchFamily="49" charset="0"/>
              </a:rPr>
              <a:t>client</a:t>
            </a:r>
            <a:r>
              <a:rPr lang="en-GB" sz="1100" i="1" dirty="0" err="1">
                <a:highlight>
                  <a:srgbClr val="FFFF00"/>
                </a:highlight>
                <a:latin typeface="Andale Mono" panose="020B0509000000000004" pitchFamily="49" charset="0"/>
              </a:rPr>
              <a:t>.task.create</a:t>
            </a:r>
            <a:r>
              <a:rPr lang="en-GB" sz="1100" i="1" dirty="0">
                <a:highlight>
                  <a:srgbClr val="FFFF00"/>
                </a:highlight>
                <a:latin typeface="Andale Mono" panose="020B0509000000000004" pitchFamily="49" charset="0"/>
              </a:rPr>
              <a:t>(</a:t>
            </a:r>
          </a:p>
          <a:p>
            <a:r>
              <a:rPr lang="en-GB" sz="1100" i="1" dirty="0">
                <a:highlight>
                  <a:srgbClr val="FFFF00"/>
                </a:highlight>
                <a:latin typeface="Andale Mono" panose="020B0509000000000004" pitchFamily="49" charset="0"/>
              </a:rPr>
              <a:t>6        function = "</a:t>
            </a:r>
            <a:r>
              <a:rPr lang="en-GB" sz="1400" b="1" i="1" dirty="0" err="1">
                <a:solidFill>
                  <a:srgbClr val="00B050"/>
                </a:solidFill>
                <a:highlight>
                  <a:srgbClr val="FFFF00"/>
                </a:highlight>
                <a:latin typeface="Andale Mono" panose="020B0509000000000004" pitchFamily="49" charset="0"/>
              </a:rPr>
              <a:t>partial_average</a:t>
            </a:r>
            <a:r>
              <a:rPr lang="en-GB" sz="1100" i="1" dirty="0">
                <a:highlight>
                  <a:srgbClr val="FFFF00"/>
                </a:highlight>
                <a:latin typeface="Andale Mono" panose="020B0509000000000004" pitchFamily="49" charset="0"/>
              </a:rPr>
              <a:t>"</a:t>
            </a:r>
          </a:p>
          <a:p>
            <a:r>
              <a:rPr lang="en-GB" sz="1100" i="1" dirty="0">
                <a:highlight>
                  <a:srgbClr val="FFFF00"/>
                </a:highlight>
                <a:latin typeface="Andale Mono" panose="020B0509000000000004" pitchFamily="49" charset="0"/>
              </a:rPr>
              <a:t>7        column = </a:t>
            </a:r>
            <a:r>
              <a:rPr lang="en-GB" sz="1100" i="1" dirty="0" err="1">
                <a:highlight>
                  <a:srgbClr val="FFFF00"/>
                </a:highlight>
                <a:latin typeface="Andale Mono" panose="020B0509000000000004" pitchFamily="49" charset="0"/>
              </a:rPr>
              <a:t>column_name</a:t>
            </a:r>
            <a:endParaRPr lang="en-GB" sz="1100" i="1" dirty="0">
              <a:highlight>
                <a:srgbClr val="FFFF00"/>
              </a:highlight>
              <a:latin typeface="Andale Mono" panose="020B0509000000000004" pitchFamily="49" charset="0"/>
            </a:endParaRPr>
          </a:p>
          <a:p>
            <a:r>
              <a:rPr lang="en-GB" sz="1100" i="1" dirty="0">
                <a:highlight>
                  <a:srgbClr val="FFFF00"/>
                </a:highlight>
                <a:latin typeface="Andale Mono" panose="020B0509000000000004" pitchFamily="49" charset="0"/>
              </a:rPr>
              <a:t>8        organizations = </a:t>
            </a:r>
            <a:r>
              <a:rPr lang="en-GB" sz="1100" i="1" dirty="0" err="1">
                <a:highlight>
                  <a:srgbClr val="FFFF00"/>
                </a:highlight>
                <a:latin typeface="Andale Mono" panose="020B0509000000000004" pitchFamily="49" charset="0"/>
              </a:rPr>
              <a:t>study_orgs</a:t>
            </a:r>
            <a:endParaRPr lang="en-GB" sz="1100" i="1" dirty="0">
              <a:highlight>
                <a:srgbClr val="FFFF00"/>
              </a:highlight>
              <a:latin typeface="Andale Mono" panose="020B0509000000000004" pitchFamily="49" charset="0"/>
            </a:endParaRPr>
          </a:p>
          <a:p>
            <a:r>
              <a:rPr lang="en-GB" sz="1100" i="1" dirty="0">
                <a:highlight>
                  <a:srgbClr val="FFFF00"/>
                </a:highlight>
                <a:latin typeface="Andale Mono" panose="020B0509000000000004" pitchFamily="49" charset="0"/>
              </a:rPr>
              <a:t>9    )</a:t>
            </a:r>
          </a:p>
          <a:p>
            <a:r>
              <a:rPr lang="en-GB" sz="1100" i="1" dirty="0">
                <a:latin typeface="Andale Mono" panose="020B0509000000000004" pitchFamily="49" charset="0"/>
              </a:rPr>
              <a:t>10    </a:t>
            </a:r>
          </a:p>
          <a:p>
            <a:r>
              <a:rPr lang="en-GB" sz="1100" i="1" dirty="0">
                <a:latin typeface="Andale Mono" panose="020B0509000000000004" pitchFamily="49" charset="0"/>
              </a:rPr>
              <a:t>11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("Waiting for results")</a:t>
            </a:r>
          </a:p>
          <a:p>
            <a:r>
              <a:rPr lang="en-GB" sz="1100" i="1" dirty="0">
                <a:latin typeface="Andale Mono" panose="020B0509000000000004" pitchFamily="49" charset="0"/>
              </a:rPr>
              <a:t>12   results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.wait_for_results</a:t>
            </a:r>
            <a:r>
              <a:rPr lang="en-GB" sz="1100" i="1" dirty="0">
                <a:latin typeface="Andale Mono" panose="020B0509000000000004" pitchFamily="49" charset="0"/>
              </a:rPr>
              <a:t>(task)</a:t>
            </a:r>
          </a:p>
          <a:p>
            <a:r>
              <a:rPr lang="en-GB" sz="1100" i="1" dirty="0">
                <a:latin typeface="Andale Mono" panose="020B0509000000000004" pitchFamily="49" charset="0"/>
              </a:rPr>
              <a:t>13        </a:t>
            </a:r>
          </a:p>
          <a:p>
            <a:r>
              <a:rPr lang="en-GB" sz="1100" i="1" dirty="0">
                <a:latin typeface="Andale Mono" panose="020B0509000000000004" pitchFamily="49" charset="0"/>
              </a:rPr>
              <a:t>14   </a:t>
            </a:r>
            <a:r>
              <a:rPr lang="en-GB" sz="1100" i="1" dirty="0" err="1">
                <a:latin typeface="Andale Mono" panose="020B0509000000000004" pitchFamily="49" charset="0"/>
              </a:rPr>
              <a:t>global_sum</a:t>
            </a:r>
            <a:r>
              <a:rPr lang="en-GB" sz="1100" i="1" dirty="0">
                <a:latin typeface="Andale Mono" panose="020B0509000000000004" pitchFamily="49" charset="0"/>
              </a:rPr>
              <a:t> = 0</a:t>
            </a:r>
          </a:p>
          <a:p>
            <a:r>
              <a:rPr lang="en-GB" sz="1100" i="1" dirty="0">
                <a:latin typeface="Andale Mono" panose="020B0509000000000004" pitchFamily="49" charset="0"/>
              </a:rPr>
              <a:t>15   </a:t>
            </a:r>
            <a:r>
              <a:rPr lang="en-GB" sz="1100" i="1" dirty="0" err="1">
                <a:latin typeface="Andale Mono" panose="020B0509000000000004" pitchFamily="49" charset="0"/>
              </a:rPr>
              <a:t>global_count</a:t>
            </a:r>
            <a:r>
              <a:rPr lang="en-GB" sz="1100" i="1" dirty="0">
                <a:latin typeface="Andale Mono" panose="020B0509000000000004" pitchFamily="49" charset="0"/>
              </a:rPr>
              <a:t> = 0</a:t>
            </a:r>
          </a:p>
          <a:p>
            <a:r>
              <a:rPr lang="en-GB" sz="1100" i="1" dirty="0">
                <a:latin typeface="Andale Mono" panose="020B0509000000000004" pitchFamily="49" charset="0"/>
              </a:rPr>
              <a:t>16    </a:t>
            </a:r>
          </a:p>
          <a:p>
            <a:r>
              <a:rPr lang="en-GB" sz="1100" i="1" dirty="0">
                <a:latin typeface="Andale Mono" panose="020B0509000000000004" pitchFamily="49" charset="0"/>
              </a:rPr>
              <a:t>17   FOR EACH output IN results</a:t>
            </a:r>
          </a:p>
          <a:p>
            <a:r>
              <a:rPr lang="en-GB" sz="1100" i="1" dirty="0">
                <a:latin typeface="Andale Mono" panose="020B0509000000000004" pitchFamily="49" charset="0"/>
              </a:rPr>
              <a:t>18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output.sum</a:t>
            </a:r>
            <a:endParaRPr lang="en-GB" sz="1100" i="1" dirty="0">
              <a:latin typeface="Andale Mono" panose="020B0509000000000004" pitchFamily="49" charset="0"/>
            </a:endParaRPr>
          </a:p>
          <a:p>
            <a:r>
              <a:rPr lang="en-GB" sz="1100" i="1" dirty="0">
                <a:latin typeface="Andale Mono" panose="020B0509000000000004" pitchFamily="49" charset="0"/>
              </a:rPr>
              <a:t>19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output.count</a:t>
            </a:r>
            <a:endParaRPr lang="en-GB" sz="1100" i="1" dirty="0">
              <a:latin typeface="Andale Mono" panose="020B0509000000000004" pitchFamily="49" charset="0"/>
            </a:endParaRPr>
          </a:p>
          <a:p>
            <a:r>
              <a:rPr lang="en-GB" sz="1100" i="1" dirty="0">
                <a:latin typeface="Andale Mono" panose="020B0509000000000004" pitchFamily="49" charset="0"/>
              </a:rPr>
              <a:t>20</a:t>
            </a:r>
          </a:p>
          <a:p>
            <a:r>
              <a:rPr lang="en-GB" sz="1100" i="1" dirty="0">
                <a:latin typeface="Andale Mono" panose="020B0509000000000004" pitchFamily="49" charset="0"/>
              </a:rPr>
              <a:t>21   average = </a:t>
            </a:r>
            <a:r>
              <a:rPr lang="en-GB" sz="1100" i="1" dirty="0" err="1">
                <a:latin typeface="Andale Mono" panose="020B0509000000000004" pitchFamily="49" charset="0"/>
              </a:rPr>
              <a:t>global_sum</a:t>
            </a:r>
            <a:r>
              <a:rPr lang="en-GB" sz="1100" i="1" dirty="0">
                <a:latin typeface="Andale Mono" panose="020B0509000000000004" pitchFamily="49" charset="0"/>
              </a:rPr>
              <a:t>/</a:t>
            </a:r>
            <a:r>
              <a:rPr lang="en-GB" sz="1100" i="1" dirty="0" err="1">
                <a:latin typeface="Andale Mono" panose="020B0509000000000004" pitchFamily="49" charset="0"/>
              </a:rPr>
              <a:t>global_count</a:t>
            </a:r>
            <a:endParaRPr lang="en-GB" sz="1100" i="1" dirty="0">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0" name="TextBox 9">
            <a:extLst>
              <a:ext uri="{FF2B5EF4-FFF2-40B4-BE49-F238E27FC236}">
                <a16:creationId xmlns:a16="http://schemas.microsoft.com/office/drawing/2014/main" id="{F694B70E-EC54-7BF3-70B0-9C9274FE8970}"/>
              </a:ext>
            </a:extLst>
          </p:cNvPr>
          <p:cNvSpPr txBox="1"/>
          <p:nvPr/>
        </p:nvSpPr>
        <p:spPr>
          <a:xfrm>
            <a:off x="407368" y="1268760"/>
            <a:ext cx="5040560" cy="2215991"/>
          </a:xfrm>
          <a:prstGeom prst="rect">
            <a:avLst/>
          </a:prstGeom>
          <a:noFill/>
        </p:spPr>
        <p:txBody>
          <a:bodyPr wrap="square" rtlCol="0">
            <a:spAutoFit/>
          </a:bodyPr>
          <a:lstStyle/>
          <a:p>
            <a:r>
              <a:rPr lang="en-GB" sz="1100" b="1" i="1" dirty="0">
                <a:latin typeface="Andale Mono" panose="020B0509000000000004" pitchFamily="49" charset="0"/>
              </a:rPr>
              <a:t>FUNCTION</a:t>
            </a:r>
            <a:r>
              <a:rPr lang="en-GB" sz="1100" i="1" dirty="0">
                <a:latin typeface="Andale Mono" panose="020B0509000000000004" pitchFamily="49" charset="0"/>
              </a:rPr>
              <a:t> </a:t>
            </a:r>
            <a:r>
              <a:rPr lang="en-GB" sz="1400" b="1" i="1" dirty="0" err="1">
                <a:solidFill>
                  <a:srgbClr val="00B050"/>
                </a:solidFill>
                <a:latin typeface="Andale Mono" panose="020B0509000000000004" pitchFamily="49" charset="0"/>
              </a:rPr>
              <a:t>partial_average</a:t>
            </a:r>
            <a:r>
              <a:rPr lang="en-GB" sz="1100" i="1" dirty="0">
                <a:latin typeface="Andale Mono" panose="020B0509000000000004" pitchFamily="49" charset="0"/>
              </a:rPr>
              <a:t>(</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endParaRPr lang="en-GB" sz="1100" i="1" dirty="0">
              <a:latin typeface="Andale Mono" panose="020B0509000000000004" pitchFamily="49" charset="0"/>
            </a:endParaRPr>
          </a:p>
          <a:p>
            <a:r>
              <a:rPr lang="en-GB" sz="1100" i="1" dirty="0">
                <a:latin typeface="Andale Mono" panose="020B0509000000000004" pitchFamily="49" charset="0"/>
              </a:rPr>
              <a:t>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("Extracting column”,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2    </a:t>
            </a:r>
            <a:r>
              <a:rPr lang="en-GB" sz="1100" i="1" dirty="0" err="1">
                <a:latin typeface="Andale Mono" panose="020B0509000000000004" pitchFamily="49" charset="0"/>
              </a:rPr>
              <a:t>column_values</a:t>
            </a:r>
            <a:r>
              <a:rPr lang="en-GB" sz="1100" i="1" dirty="0">
                <a:latin typeface="Andale Mono" panose="020B0509000000000004" pitchFamily="49" charset="0"/>
              </a:rPr>
              <a:t> = </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("Computing partials")</a:t>
            </a:r>
          </a:p>
          <a:p>
            <a:r>
              <a:rPr lang="en-GB" sz="1100" i="1" dirty="0">
                <a:latin typeface="Andale Mono" panose="020B0509000000000004" pitchFamily="49" charset="0"/>
              </a:rPr>
              <a:t>5    </a:t>
            </a:r>
            <a:r>
              <a:rPr lang="en-GB" sz="1100" i="1" dirty="0" err="1">
                <a:latin typeface="Andale Mono" panose="020B0509000000000004" pitchFamily="49" charset="0"/>
              </a:rPr>
              <a:t>local_sum</a:t>
            </a:r>
            <a:r>
              <a:rPr lang="en-GB" sz="1100" i="1" dirty="0">
                <a:latin typeface="Andale Mono" panose="020B0509000000000004" pitchFamily="49" charset="0"/>
              </a:rPr>
              <a:t> = SUM(</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6    </a:t>
            </a:r>
            <a:r>
              <a:rPr lang="en-GB" sz="1100" i="1" dirty="0" err="1">
                <a:latin typeface="Andale Mono" panose="020B0509000000000004" pitchFamily="49" charset="0"/>
              </a:rPr>
              <a:t>local_count</a:t>
            </a:r>
            <a:r>
              <a:rPr lang="en-GB" sz="1100" i="1" dirty="0">
                <a:latin typeface="Andale Mono" panose="020B0509000000000004" pitchFamily="49" charset="0"/>
              </a:rPr>
              <a:t> = SIZE(</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7    </a:t>
            </a:r>
          </a:p>
          <a:p>
            <a:r>
              <a:rPr lang="en-GB" sz="1100" i="1" dirty="0">
                <a:latin typeface="Andale Mono" panose="020B0509000000000004" pitchFamily="49" charset="0"/>
              </a:rPr>
              <a:t>8    RETURN </a:t>
            </a:r>
            <a:r>
              <a:rPr lang="en-GB" sz="1100" b="1" i="1" dirty="0">
                <a:solidFill>
                  <a:srgbClr val="0070C0"/>
                </a:solidFill>
                <a:latin typeface="Andale Mono" panose="020B0509000000000004" pitchFamily="49" charset="0"/>
              </a:rPr>
              <a:t>{"sum": </a:t>
            </a:r>
            <a:r>
              <a:rPr lang="en-GB" sz="1100" b="1" i="1" dirty="0" err="1">
                <a:solidFill>
                  <a:srgbClr val="0070C0"/>
                </a:solidFill>
                <a:latin typeface="Andale Mono" panose="020B0509000000000004" pitchFamily="49" charset="0"/>
              </a:rPr>
              <a:t>local_sum</a:t>
            </a:r>
            <a:r>
              <a:rPr lang="en-GB" sz="1100" b="1" i="1" dirty="0">
                <a:solidFill>
                  <a:srgbClr val="0070C0"/>
                </a:solidFill>
                <a:latin typeface="Andale Mono" panose="020B0509000000000004" pitchFamily="49" charset="0"/>
              </a:rPr>
              <a:t>, "count": </a:t>
            </a:r>
            <a:r>
              <a:rPr lang="en-GB" sz="1100" b="1" i="1" dirty="0" err="1">
                <a:solidFill>
                  <a:srgbClr val="0070C0"/>
                </a:solidFill>
                <a:latin typeface="Andale Mono" panose="020B0509000000000004" pitchFamily="49" charset="0"/>
              </a:rPr>
              <a:t>local_count</a:t>
            </a:r>
            <a:r>
              <a:rPr lang="en-GB" sz="1100" b="1" i="1" dirty="0">
                <a:solidFill>
                  <a:srgbClr val="0070C0"/>
                </a:solidFill>
                <a:latin typeface="Andale Mono" panose="020B0509000000000004" pitchFamily="49" charset="0"/>
              </a:rPr>
              <a:t>}</a:t>
            </a:r>
          </a:p>
          <a:p>
            <a:endParaRPr lang="en-GB" sz="1100" b="1" i="1" dirty="0">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3" name="TextBox 12">
            <a:extLst>
              <a:ext uri="{FF2B5EF4-FFF2-40B4-BE49-F238E27FC236}">
                <a16:creationId xmlns:a16="http://schemas.microsoft.com/office/drawing/2014/main" id="{AE1B33A0-13F6-6531-EBFD-7CBB24FB4E68}"/>
              </a:ext>
            </a:extLst>
          </p:cNvPr>
          <p:cNvSpPr txBox="1"/>
          <p:nvPr/>
        </p:nvSpPr>
        <p:spPr>
          <a:xfrm>
            <a:off x="414225" y="3789040"/>
            <a:ext cx="4582345" cy="1631216"/>
          </a:xfrm>
          <a:prstGeom prst="rect">
            <a:avLst/>
          </a:prstGeom>
          <a:noFill/>
        </p:spPr>
        <p:txBody>
          <a:bodyPr wrap="square" rtlCol="0">
            <a:spAutoFit/>
          </a:bodyPr>
          <a:lstStyle/>
          <a:p>
            <a:pPr marL="457200" indent="-457200" algn="just">
              <a:buFont typeface="Arial" panose="020B0604020202020204" pitchFamily="34" charset="0"/>
              <a:buChar char="•"/>
              <a:defRPr/>
            </a:pPr>
            <a:r>
              <a:rPr lang="en-GB" b="0" i="0" dirty="0">
                <a:solidFill>
                  <a:srgbClr val="212529"/>
                </a:solidFill>
                <a:latin typeface="Mulish"/>
              </a:rPr>
              <a:t>Why does one of the nodes show up as a Main process and also as a Child one?</a:t>
            </a:r>
          </a:p>
          <a:p>
            <a:pPr marL="457200" indent="-457200" algn="just">
              <a:buFont typeface="Arial" panose="020B0604020202020204" pitchFamily="34" charset="0"/>
              <a:buChar char="•"/>
              <a:defRPr/>
            </a:pPr>
            <a:endParaRPr lang="en-GB" dirty="0">
              <a:solidFill>
                <a:srgbClr val="212529"/>
              </a:solidFill>
              <a:latin typeface="Mulish"/>
            </a:endParaRPr>
          </a:p>
          <a:p>
            <a:pPr algn="just">
              <a:defRPr/>
            </a:pPr>
            <a:r>
              <a:rPr lang="en-GB" sz="1400" dirty="0">
                <a:solidFill>
                  <a:srgbClr val="212529"/>
                </a:solidFill>
                <a:latin typeface="Mulish"/>
              </a:rPr>
              <a:t>Actual python code?</a:t>
            </a:r>
          </a:p>
          <a:p>
            <a:pPr algn="just">
              <a:defRPr/>
            </a:pPr>
            <a:r>
              <a:rPr lang="en-NL" sz="1400" b="1" dirty="0"/>
              <a:t>https://bit.ly/v6-federated-avg</a:t>
            </a:r>
          </a:p>
          <a:p>
            <a:pPr algn="just">
              <a:defRPr/>
            </a:pPr>
            <a:r>
              <a:rPr lang="en-GB" dirty="0">
                <a:solidFill>
                  <a:srgbClr val="212529"/>
                </a:solidFill>
                <a:latin typeface="Mulish"/>
              </a:rPr>
              <a:t> </a:t>
            </a:r>
          </a:p>
        </p:txBody>
      </p:sp>
    </p:spTree>
    <p:extLst>
      <p:ext uri="{BB962C8B-B14F-4D97-AF65-F5344CB8AC3E}">
        <p14:creationId xmlns:p14="http://schemas.microsoft.com/office/powerpoint/2010/main" val="58595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41689" y="1513237"/>
            <a:ext cx="4543578" cy="4708981"/>
          </a:xfrm>
          <a:prstGeom prst="rect">
            <a:avLst/>
          </a:prstGeom>
          <a:noFill/>
        </p:spPr>
        <p:txBody>
          <a:bodyPr wrap="square" rtlCol="0">
            <a:spAutoFit/>
          </a:bodyPr>
          <a:lstStyle/>
          <a:p>
            <a:r>
              <a:rPr lang="en-GB" sz="2000" b="0" i="0" dirty="0">
                <a:solidFill>
                  <a:srgbClr val="212529"/>
                </a:solidFill>
                <a:effectLst/>
                <a:latin typeface="Mulish"/>
              </a:rPr>
              <a:t>The </a:t>
            </a:r>
            <a:r>
              <a:rPr lang="en-GB" sz="2000" b="1" dirty="0">
                <a:solidFill>
                  <a:srgbClr val="212529"/>
                </a:solidFill>
                <a:latin typeface="Mulish"/>
              </a:rPr>
              <a:t>T</a:t>
            </a:r>
            <a:r>
              <a:rPr lang="en-GB" sz="2000" b="1" i="0" dirty="0">
                <a:solidFill>
                  <a:srgbClr val="212529"/>
                </a:solidFill>
                <a:effectLst/>
                <a:latin typeface="Mulish"/>
              </a:rPr>
              <a:t>ask</a:t>
            </a:r>
            <a:r>
              <a:rPr lang="en-GB" sz="2000" b="0" i="0" dirty="0">
                <a:solidFill>
                  <a:srgbClr val="212529"/>
                </a:solidFill>
                <a:effectLst/>
                <a:latin typeface="Mulish"/>
              </a:rPr>
              <a:t> with the </a:t>
            </a:r>
            <a:r>
              <a:rPr lang="en-GB" sz="2000" b="1" i="0" dirty="0" err="1">
                <a:solidFill>
                  <a:srgbClr val="C00000"/>
                </a:solidFill>
                <a:effectLst/>
                <a:latin typeface="Mulish"/>
              </a:rPr>
              <a:t>central_average</a:t>
            </a:r>
            <a:r>
              <a:rPr lang="en-GB" sz="2000" b="0" i="0" dirty="0">
                <a:solidFill>
                  <a:srgbClr val="212529"/>
                </a:solidFill>
                <a:effectLst/>
                <a:latin typeface="Mulish"/>
              </a:rPr>
              <a:t> function, when executed by a node, requests </a:t>
            </a:r>
            <a:r>
              <a:rPr lang="en-GB" sz="2000" b="1" i="0" dirty="0">
                <a:solidFill>
                  <a:srgbClr val="212529"/>
                </a:solidFill>
                <a:effectLst/>
                <a:latin typeface="Mulish"/>
              </a:rPr>
              <a:t>all </a:t>
            </a:r>
            <a:r>
              <a:rPr lang="en-GB" sz="2000" i="0" dirty="0">
                <a:solidFill>
                  <a:srgbClr val="212529"/>
                </a:solidFill>
                <a:effectLst/>
                <a:latin typeface="Mulish"/>
              </a:rPr>
              <a:t>the</a:t>
            </a:r>
            <a:r>
              <a:rPr lang="en-GB" sz="2000" b="0" i="0" dirty="0">
                <a:solidFill>
                  <a:srgbClr val="212529"/>
                </a:solidFill>
                <a:effectLst/>
                <a:latin typeface="Mulish"/>
              </a:rPr>
              <a:t> nodes within the </a:t>
            </a:r>
            <a:r>
              <a:rPr lang="en-GB" sz="2000" b="1" i="0" dirty="0">
                <a:solidFill>
                  <a:srgbClr val="212529"/>
                </a:solidFill>
                <a:effectLst/>
                <a:latin typeface="Mulish"/>
              </a:rPr>
              <a:t>Study</a:t>
            </a:r>
            <a:r>
              <a:rPr lang="en-GB" sz="2000" b="0" i="0" dirty="0">
                <a:solidFill>
                  <a:srgbClr val="212529"/>
                </a:solidFill>
                <a:effectLst/>
                <a:latin typeface="Mulish"/>
              </a:rPr>
              <a:t> to run the </a:t>
            </a:r>
            <a:r>
              <a:rPr lang="en-GB" sz="2000" b="1" i="0" dirty="0" err="1">
                <a:solidFill>
                  <a:srgbClr val="00B050"/>
                </a:solidFill>
                <a:effectLst/>
                <a:latin typeface="Mulish"/>
              </a:rPr>
              <a:t>partial_average</a:t>
            </a:r>
            <a:r>
              <a:rPr lang="en-GB" sz="2000" b="0" i="0" dirty="0">
                <a:solidFill>
                  <a:srgbClr val="212529"/>
                </a:solidFill>
                <a:effectLst/>
                <a:latin typeface="Mulish"/>
              </a:rPr>
              <a:t> one. This particular node is also part of the study, so in the end it gets his own request!</a:t>
            </a:r>
          </a:p>
          <a:p>
            <a:endParaRPr lang="en-GB" sz="2000" dirty="0">
              <a:solidFill>
                <a:srgbClr val="212529"/>
              </a:solidFill>
              <a:latin typeface="Mulish"/>
            </a:endParaRPr>
          </a:p>
          <a:p>
            <a:r>
              <a:rPr lang="en-GB" sz="2000" b="0" i="0" dirty="0">
                <a:solidFill>
                  <a:srgbClr val="212529"/>
                </a:solidFill>
                <a:effectLst/>
                <a:latin typeface="Mulish"/>
              </a:rPr>
              <a:t>The</a:t>
            </a:r>
            <a:r>
              <a:rPr lang="en-GB" sz="2000" b="1" i="0" dirty="0">
                <a:solidFill>
                  <a:srgbClr val="00B050"/>
                </a:solidFill>
                <a:effectLst/>
                <a:latin typeface="Mulish"/>
              </a:rPr>
              <a:t> </a:t>
            </a:r>
            <a:r>
              <a:rPr lang="en-GB" sz="2000" b="1" i="0" dirty="0" err="1">
                <a:solidFill>
                  <a:srgbClr val="C00000"/>
                </a:solidFill>
                <a:effectLst/>
                <a:latin typeface="Mulish"/>
              </a:rPr>
              <a:t>central_average</a:t>
            </a:r>
            <a:r>
              <a:rPr lang="en-GB" sz="2000" b="1" i="0" dirty="0">
                <a:solidFill>
                  <a:srgbClr val="00B050"/>
                </a:solidFill>
                <a:effectLst/>
                <a:latin typeface="Mulish"/>
              </a:rPr>
              <a:t> </a:t>
            </a:r>
            <a:r>
              <a:rPr lang="en-GB" sz="2000" dirty="0">
                <a:solidFill>
                  <a:srgbClr val="212529"/>
                </a:solidFill>
                <a:latin typeface="Mulish"/>
              </a:rPr>
              <a:t>was designed to just  </a:t>
            </a:r>
            <a:r>
              <a:rPr lang="en-GB" sz="2000" b="0" i="0" dirty="0">
                <a:solidFill>
                  <a:srgbClr val="212529"/>
                </a:solidFill>
                <a:effectLst/>
                <a:latin typeface="Mulish"/>
              </a:rPr>
              <a:t>consolidate the results of the </a:t>
            </a:r>
            <a:r>
              <a:rPr lang="en-GB" sz="2000" b="1" i="0" dirty="0" err="1">
                <a:solidFill>
                  <a:srgbClr val="00B050"/>
                </a:solidFill>
                <a:effectLst/>
                <a:latin typeface="Mulish"/>
              </a:rPr>
              <a:t>partial_average</a:t>
            </a:r>
            <a:r>
              <a:rPr lang="en-GB" sz="2000" dirty="0">
                <a:solidFill>
                  <a:srgbClr val="212529"/>
                </a:solidFill>
                <a:latin typeface="Mulish"/>
              </a:rPr>
              <a:t>, sent by the other nodes. </a:t>
            </a:r>
            <a:r>
              <a:rPr lang="en-GB" sz="2000" b="0" i="0" dirty="0">
                <a:solidFill>
                  <a:srgbClr val="212529"/>
                </a:solidFill>
                <a:effectLst/>
                <a:latin typeface="Mulish"/>
              </a:rPr>
              <a:t>Hence, it doesn’t need direct access any dataset.</a:t>
            </a:r>
          </a:p>
          <a:p>
            <a:endParaRPr lang="en-GB" sz="2000" b="0" i="0" dirty="0">
              <a:solidFill>
                <a:srgbClr val="212529"/>
              </a:solidFill>
              <a:effectLst/>
              <a:latin typeface="Mulish"/>
            </a:endParaRPr>
          </a:p>
          <a:p>
            <a:endParaRPr lang="en-GB" sz="2000" dirty="0">
              <a:solidFill>
                <a:srgbClr val="212529"/>
              </a:solidFill>
              <a:latin typeface="Mulish"/>
            </a:endParaRPr>
          </a:p>
          <a:p>
            <a:endParaRPr lang="en-NL" sz="2000" dirty="0"/>
          </a:p>
        </p:txBody>
      </p:sp>
      <p:pic>
        <p:nvPicPr>
          <p:cNvPr id="6146" name="Picture 2">
            <a:extLst>
              <a:ext uri="{FF2B5EF4-FFF2-40B4-BE49-F238E27FC236}">
                <a16:creationId xmlns:a16="http://schemas.microsoft.com/office/drawing/2014/main" id="{46D557B5-68E5-3A42-EF6C-B0CB9A06C8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8742" y="3931326"/>
            <a:ext cx="5326293" cy="252028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E9C19F1C-7603-1934-B8C5-6CC8ACF7FF4B}"/>
              </a:ext>
            </a:extLst>
          </p:cNvPr>
          <p:cNvSpPr/>
          <p:nvPr/>
        </p:nvSpPr>
        <p:spPr>
          <a:xfrm>
            <a:off x="6252073" y="4941168"/>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sp>
        <p:nvSpPr>
          <p:cNvPr id="10" name="Oval 9">
            <a:extLst>
              <a:ext uri="{FF2B5EF4-FFF2-40B4-BE49-F238E27FC236}">
                <a16:creationId xmlns:a16="http://schemas.microsoft.com/office/drawing/2014/main" id="{FA276EB9-39E3-CE95-CE73-7A6F2EB345F7}"/>
              </a:ext>
            </a:extLst>
          </p:cNvPr>
          <p:cNvSpPr/>
          <p:nvPr/>
        </p:nvSpPr>
        <p:spPr bwMode="auto">
          <a:xfrm>
            <a:off x="8844361" y="5822421"/>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pic>
        <p:nvPicPr>
          <p:cNvPr id="9" name="Picture 2">
            <a:extLst>
              <a:ext uri="{FF2B5EF4-FFF2-40B4-BE49-F238E27FC236}">
                <a16:creationId xmlns:a16="http://schemas.microsoft.com/office/drawing/2014/main" id="{1383BD0B-CDE5-C1A2-08D0-99298E9EB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329" y="1268761"/>
            <a:ext cx="6125121" cy="227698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74DD79DC-8BD7-A0FB-2564-C5E961468EA8}"/>
              </a:ext>
            </a:extLst>
          </p:cNvPr>
          <p:cNvCxnSpPr/>
          <p:nvPr/>
        </p:nvCxnSpPr>
        <p:spPr bwMode="auto">
          <a:xfrm>
            <a:off x="8472264" y="1844824"/>
            <a:ext cx="1152128" cy="56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4">
            <a:extLst>
              <a:ext uri="{FF2B5EF4-FFF2-40B4-BE49-F238E27FC236}">
                <a16:creationId xmlns:a16="http://schemas.microsoft.com/office/drawing/2014/main" id="{4438EF58-5435-B919-D27D-420B70341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7476" y="1585591"/>
            <a:ext cx="665700" cy="295169"/>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4DF7D6F4-AF25-020D-2903-509C0A69BC0C}"/>
              </a:ext>
            </a:extLst>
          </p:cNvPr>
          <p:cNvCxnSpPr/>
          <p:nvPr/>
        </p:nvCxnSpPr>
        <p:spPr bwMode="auto">
          <a:xfrm flipH="1" flipV="1">
            <a:off x="8472264" y="2060848"/>
            <a:ext cx="1152128"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6">
            <a:extLst>
              <a:ext uri="{FF2B5EF4-FFF2-40B4-BE49-F238E27FC236}">
                <a16:creationId xmlns:a16="http://schemas.microsoft.com/office/drawing/2014/main" id="{0F3BFE48-58B0-78D3-95F2-9999FFA2E8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840" y="1913263"/>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68DA011A-5019-955F-98BA-E8949E733F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840" y="1921029"/>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3AD2CBEF-0411-BB98-5D6A-DE97C6470C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840" y="1928795"/>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3C522C8F-E5F4-691B-AFD9-2A4289C05F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840" y="1949668"/>
            <a:ext cx="665700" cy="29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37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222 0.00578 L 0.13359 0.1294 " pathEditMode="relative" ptsTypes="AA">
                                      <p:cBhvr>
                                        <p:cTn id="14" dur="2000" fill="hold"/>
                                        <p:tgtEl>
                                          <p:spTgt spid="14"/>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352 -2.96296E-6 L 0.18542 0.17848 " pathEditMode="relative" ptsTypes="AA">
                                      <p:cBhvr>
                                        <p:cTn id="26" dur="2000" fill="hold"/>
                                        <p:tgtEl>
                                          <p:spTgt spid="16"/>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0.01081 -0.00579 L 0.25638 0.04005 " pathEditMode="relative" ptsTypes="AA">
                                      <p:cBhvr>
                                        <p:cTn id="34" dur="2000" fill="hold"/>
                                        <p:tgtEl>
                                          <p:spTgt spid="17"/>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0.01081 -0.00116 L 0.15013 0.06782 " pathEditMode="relative" ptsTypes="AA">
                                      <p:cBhvr>
                                        <p:cTn id="42" dur="2000" fill="hold"/>
                                        <p:tgtEl>
                                          <p:spTgt spid="18"/>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nodeType="clickEffect">
                                  <p:stCondLst>
                                    <p:cond delay="0"/>
                                  </p:stCondLst>
                                  <p:childTnLst>
                                    <p:animMotion origin="layout" path="M 0.00807 2.96296E-6 L 0.19141 -0.06898 " pathEditMode="relative" ptsTypes="AA">
                                      <p:cBhvr>
                                        <p:cTn id="50"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38ABB-68A9-DD29-1877-310A7DA021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99DB73-0739-5174-6D07-CE67185C9B6A}"/>
              </a:ext>
            </a:extLst>
          </p:cNvPr>
          <p:cNvSpPr>
            <a:spLocks noGrp="1"/>
          </p:cNvSpPr>
          <p:nvPr>
            <p:ph type="title"/>
          </p:nvPr>
        </p:nvSpPr>
        <p:spPr/>
        <p:txBody>
          <a:bodyPr/>
          <a:lstStyle/>
          <a:p>
            <a:r>
              <a:rPr lang="en-NL" dirty="0"/>
              <a:t>Double-checking core concepts…</a:t>
            </a:r>
          </a:p>
        </p:txBody>
      </p:sp>
      <p:sp>
        <p:nvSpPr>
          <p:cNvPr id="7" name="TextBox 6">
            <a:extLst>
              <a:ext uri="{FF2B5EF4-FFF2-40B4-BE49-F238E27FC236}">
                <a16:creationId xmlns:a16="http://schemas.microsoft.com/office/drawing/2014/main" id="{78D6F227-5A8C-E65E-8DB4-4971BC5498C0}"/>
              </a:ext>
            </a:extLst>
          </p:cNvPr>
          <p:cNvSpPr txBox="1"/>
          <p:nvPr/>
        </p:nvSpPr>
        <p:spPr>
          <a:xfrm>
            <a:off x="6105035" y="1268760"/>
            <a:ext cx="4608512" cy="4893647"/>
          </a:xfrm>
          <a:prstGeom prst="rect">
            <a:avLst/>
          </a:prstGeom>
          <a:noFill/>
        </p:spPr>
        <p:txBody>
          <a:bodyPr wrap="square" rtlCol="0">
            <a:spAutoFit/>
          </a:bodyPr>
          <a:lstStyle/>
          <a:p>
            <a:r>
              <a:rPr lang="en-GB" sz="1100" b="1" i="1" dirty="0">
                <a:highlight>
                  <a:srgbClr val="FFFF00"/>
                </a:highlight>
                <a:latin typeface="Andale Mono" panose="020B0509000000000004" pitchFamily="49" charset="0"/>
              </a:rPr>
              <a:t>FUNCTION </a:t>
            </a:r>
            <a:r>
              <a:rPr lang="en-GB" sz="1400" b="1" i="1" dirty="0" err="1">
                <a:solidFill>
                  <a:srgbClr val="C00000"/>
                </a:solidFill>
                <a:highlight>
                  <a:srgbClr val="FFFF00"/>
                </a:highlight>
                <a:latin typeface="Andale Mono" panose="020B0509000000000004" pitchFamily="49" charset="0"/>
              </a:rPr>
              <a:t>central_average</a:t>
            </a:r>
            <a:r>
              <a:rPr lang="en-GB" sz="1100" b="1" i="1" dirty="0">
                <a:highlight>
                  <a:srgbClr val="FFFF00"/>
                </a:highlight>
                <a:latin typeface="Andale Mono" panose="020B0509000000000004" pitchFamily="49" charset="0"/>
              </a:rPr>
              <a:t>(</a:t>
            </a:r>
            <a:r>
              <a:rPr lang="en-GB" sz="1400" b="1" i="1" dirty="0">
                <a:solidFill>
                  <a:srgbClr val="FF0000"/>
                </a:solidFill>
                <a:highlight>
                  <a:srgbClr val="FFFF00"/>
                </a:highlight>
                <a:latin typeface="Andale Mono" panose="020B0509000000000004" pitchFamily="49" charset="0"/>
              </a:rPr>
              <a:t>client</a:t>
            </a:r>
            <a:r>
              <a:rPr lang="en-GB" sz="1100" b="1" i="1" dirty="0">
                <a:highlight>
                  <a:srgbClr val="FFFF00"/>
                </a:highlight>
                <a:latin typeface="Andale Mono" panose="020B0509000000000004" pitchFamily="49" charset="0"/>
              </a:rPr>
              <a:t>, </a:t>
            </a:r>
            <a:r>
              <a:rPr lang="en-GB" sz="1100" b="1" i="1" dirty="0" err="1">
                <a:highlight>
                  <a:srgbClr val="FFFF00"/>
                </a:highlight>
                <a:latin typeface="Andale Mono" panose="020B0509000000000004" pitchFamily="49" charset="0"/>
              </a:rPr>
              <a:t>column_name</a:t>
            </a:r>
            <a:r>
              <a:rPr lang="en-GB" sz="1100" b="1" i="1" dirty="0">
                <a:highlight>
                  <a:srgbClr val="FFFF00"/>
                </a:highlight>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latin typeface="Andale Mono" panose="020B0509000000000004" pitchFamily="49" charset="0"/>
              </a:rPr>
              <a:t>  </a:t>
            </a:r>
            <a:r>
              <a:rPr lang="en-GB" sz="1100" i="1" dirty="0" err="1">
                <a:latin typeface="Andale Mono" panose="020B0509000000000004" pitchFamily="49" charset="0"/>
              </a:rPr>
              <a:t>study_orgs</a:t>
            </a:r>
            <a:r>
              <a:rPr lang="en-GB" sz="1100" i="1" dirty="0">
                <a:latin typeface="Andale Mono" panose="020B0509000000000004" pitchFamily="49" charset="0"/>
              </a:rPr>
              <a:t>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.study.list</a:t>
            </a:r>
            <a:r>
              <a:rPr lang="en-GB" sz="1100" i="1" dirty="0">
                <a:latin typeface="Andale Mono" panose="020B0509000000000004" pitchFamily="49" charset="0"/>
              </a:rPr>
              <a:t>()</a:t>
            </a:r>
          </a:p>
          <a:p>
            <a:r>
              <a:rPr lang="en-GB" sz="1100" i="1" dirty="0">
                <a:latin typeface="Andale Mono" panose="020B0509000000000004" pitchFamily="49" charset="0"/>
              </a:rPr>
              <a:t>2 </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("Requesting partial computation")</a:t>
            </a:r>
          </a:p>
          <a:p>
            <a:r>
              <a:rPr lang="en-GB" sz="1100" i="1" dirty="0">
                <a:latin typeface="Andale Mono" panose="020B0509000000000004" pitchFamily="49" charset="0"/>
              </a:rPr>
              <a:t>5    task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.task.create</a:t>
            </a:r>
            <a:r>
              <a:rPr lang="en-GB" sz="1100" i="1" dirty="0">
                <a:latin typeface="Andale Mono" panose="020B0509000000000004" pitchFamily="49" charset="0"/>
              </a:rPr>
              <a:t>(</a:t>
            </a:r>
          </a:p>
          <a:p>
            <a:r>
              <a:rPr lang="en-GB" sz="1100" i="1" dirty="0">
                <a:latin typeface="Andale Mono" panose="020B0509000000000004" pitchFamily="49" charset="0"/>
              </a:rPr>
              <a:t>6        function = "</a:t>
            </a:r>
            <a:r>
              <a:rPr lang="en-GB" sz="1400" b="1" i="1" dirty="0" err="1">
                <a:solidFill>
                  <a:srgbClr val="00B050"/>
                </a:solidFill>
                <a:latin typeface="Andale Mono" panose="020B0509000000000004" pitchFamily="49" charset="0"/>
              </a:rPr>
              <a:t>partial_average</a:t>
            </a:r>
            <a:r>
              <a:rPr lang="en-GB" sz="1100" i="1" dirty="0">
                <a:latin typeface="Andale Mono" panose="020B0509000000000004" pitchFamily="49" charset="0"/>
              </a:rPr>
              <a:t>"</a:t>
            </a:r>
          </a:p>
          <a:p>
            <a:r>
              <a:rPr lang="en-GB" sz="1100" i="1" dirty="0">
                <a:latin typeface="Andale Mono" panose="020B0509000000000004" pitchFamily="49" charset="0"/>
              </a:rPr>
              <a:t>7        column = </a:t>
            </a:r>
            <a:r>
              <a:rPr lang="en-GB" sz="1100" i="1" dirty="0" err="1">
                <a:latin typeface="Andale Mono" panose="020B0509000000000004" pitchFamily="49" charset="0"/>
              </a:rPr>
              <a:t>column_name</a:t>
            </a:r>
            <a:endParaRPr lang="en-GB" sz="1100" i="1" dirty="0">
              <a:latin typeface="Andale Mono" panose="020B0509000000000004" pitchFamily="49" charset="0"/>
            </a:endParaRPr>
          </a:p>
          <a:p>
            <a:r>
              <a:rPr lang="en-GB" sz="1100" i="1" dirty="0">
                <a:latin typeface="Andale Mono" panose="020B0509000000000004" pitchFamily="49" charset="0"/>
              </a:rPr>
              <a:t>8        organizations = </a:t>
            </a:r>
            <a:r>
              <a:rPr lang="en-GB" sz="1100" i="1" dirty="0" err="1">
                <a:latin typeface="Andale Mono" panose="020B0509000000000004" pitchFamily="49" charset="0"/>
              </a:rPr>
              <a:t>study_orgs</a:t>
            </a:r>
            <a:endParaRPr lang="en-GB" sz="1100" i="1" dirty="0">
              <a:latin typeface="Andale Mono" panose="020B0509000000000004" pitchFamily="49" charset="0"/>
            </a:endParaRPr>
          </a:p>
          <a:p>
            <a:r>
              <a:rPr lang="en-GB" sz="1100" i="1" dirty="0">
                <a:latin typeface="Andale Mono" panose="020B0509000000000004" pitchFamily="49" charset="0"/>
              </a:rPr>
              <a:t>9    )</a:t>
            </a:r>
          </a:p>
          <a:p>
            <a:r>
              <a:rPr lang="en-GB" sz="1100" i="1" dirty="0">
                <a:latin typeface="Andale Mono" panose="020B0509000000000004" pitchFamily="49" charset="0"/>
              </a:rPr>
              <a:t>10    </a:t>
            </a:r>
          </a:p>
          <a:p>
            <a:r>
              <a:rPr lang="en-GB" sz="1100" i="1" dirty="0">
                <a:latin typeface="Andale Mono" panose="020B0509000000000004" pitchFamily="49" charset="0"/>
              </a:rPr>
              <a:t>11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("Waiting for results")</a:t>
            </a:r>
          </a:p>
          <a:p>
            <a:r>
              <a:rPr lang="en-GB" sz="1100" i="1" dirty="0">
                <a:latin typeface="Andale Mono" panose="020B0509000000000004" pitchFamily="49" charset="0"/>
              </a:rPr>
              <a:t>12   results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.wait_for_results</a:t>
            </a:r>
            <a:r>
              <a:rPr lang="en-GB" sz="1100" i="1" dirty="0">
                <a:latin typeface="Andale Mono" panose="020B0509000000000004" pitchFamily="49" charset="0"/>
              </a:rPr>
              <a:t>(task)</a:t>
            </a:r>
          </a:p>
          <a:p>
            <a:r>
              <a:rPr lang="en-GB" sz="1100" i="1" dirty="0">
                <a:latin typeface="Andale Mono" panose="020B0509000000000004" pitchFamily="49" charset="0"/>
              </a:rPr>
              <a:t>13        </a:t>
            </a:r>
          </a:p>
          <a:p>
            <a:r>
              <a:rPr lang="en-GB" sz="1100" i="1" dirty="0">
                <a:latin typeface="Andale Mono" panose="020B0509000000000004" pitchFamily="49" charset="0"/>
              </a:rPr>
              <a:t>14   </a:t>
            </a:r>
            <a:r>
              <a:rPr lang="en-GB" sz="1100" i="1" dirty="0" err="1">
                <a:latin typeface="Andale Mono" panose="020B0509000000000004" pitchFamily="49" charset="0"/>
              </a:rPr>
              <a:t>global_sum</a:t>
            </a:r>
            <a:r>
              <a:rPr lang="en-GB" sz="1100" i="1" dirty="0">
                <a:latin typeface="Andale Mono" panose="020B0509000000000004" pitchFamily="49" charset="0"/>
              </a:rPr>
              <a:t> = 0</a:t>
            </a:r>
          </a:p>
          <a:p>
            <a:r>
              <a:rPr lang="en-GB" sz="1100" i="1" dirty="0">
                <a:latin typeface="Andale Mono" panose="020B0509000000000004" pitchFamily="49" charset="0"/>
              </a:rPr>
              <a:t>15   </a:t>
            </a:r>
            <a:r>
              <a:rPr lang="en-GB" sz="1100" i="1" dirty="0" err="1">
                <a:latin typeface="Andale Mono" panose="020B0509000000000004" pitchFamily="49" charset="0"/>
              </a:rPr>
              <a:t>global_count</a:t>
            </a:r>
            <a:r>
              <a:rPr lang="en-GB" sz="1100" i="1" dirty="0">
                <a:latin typeface="Andale Mono" panose="020B0509000000000004" pitchFamily="49" charset="0"/>
              </a:rPr>
              <a:t> = 0</a:t>
            </a:r>
          </a:p>
          <a:p>
            <a:r>
              <a:rPr lang="en-GB" sz="1100" i="1" dirty="0">
                <a:latin typeface="Andale Mono" panose="020B0509000000000004" pitchFamily="49" charset="0"/>
              </a:rPr>
              <a:t>16    </a:t>
            </a:r>
          </a:p>
          <a:p>
            <a:r>
              <a:rPr lang="en-GB" sz="1100" i="1" dirty="0">
                <a:latin typeface="Andale Mono" panose="020B0509000000000004" pitchFamily="49" charset="0"/>
              </a:rPr>
              <a:t>17   FOR EACH output IN results</a:t>
            </a:r>
          </a:p>
          <a:p>
            <a:r>
              <a:rPr lang="en-GB" sz="1100" i="1" dirty="0">
                <a:latin typeface="Andale Mono" panose="020B0509000000000004" pitchFamily="49" charset="0"/>
              </a:rPr>
              <a:t>18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output.sum</a:t>
            </a:r>
            <a:endParaRPr lang="en-GB" sz="1100" i="1" dirty="0">
              <a:latin typeface="Andale Mono" panose="020B0509000000000004" pitchFamily="49" charset="0"/>
            </a:endParaRPr>
          </a:p>
          <a:p>
            <a:r>
              <a:rPr lang="en-GB" sz="1100" i="1" dirty="0">
                <a:latin typeface="Andale Mono" panose="020B0509000000000004" pitchFamily="49" charset="0"/>
              </a:rPr>
              <a:t>19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output.count</a:t>
            </a:r>
            <a:endParaRPr lang="en-GB" sz="1100" i="1" dirty="0">
              <a:latin typeface="Andale Mono" panose="020B0509000000000004" pitchFamily="49" charset="0"/>
            </a:endParaRPr>
          </a:p>
          <a:p>
            <a:r>
              <a:rPr lang="en-GB" sz="1100" i="1" dirty="0">
                <a:latin typeface="Andale Mono" panose="020B0509000000000004" pitchFamily="49" charset="0"/>
              </a:rPr>
              <a:t>20</a:t>
            </a:r>
          </a:p>
          <a:p>
            <a:r>
              <a:rPr lang="en-GB" sz="1100" i="1" dirty="0">
                <a:latin typeface="Andale Mono" panose="020B0509000000000004" pitchFamily="49" charset="0"/>
              </a:rPr>
              <a:t>21   average = </a:t>
            </a:r>
            <a:r>
              <a:rPr lang="en-GB" sz="1100" i="1" dirty="0" err="1">
                <a:latin typeface="Andale Mono" panose="020B0509000000000004" pitchFamily="49" charset="0"/>
              </a:rPr>
              <a:t>global_sum</a:t>
            </a:r>
            <a:r>
              <a:rPr lang="en-GB" sz="1100" i="1" dirty="0">
                <a:latin typeface="Andale Mono" panose="020B0509000000000004" pitchFamily="49" charset="0"/>
              </a:rPr>
              <a:t>/</a:t>
            </a:r>
            <a:r>
              <a:rPr lang="en-GB" sz="1100" i="1" dirty="0" err="1">
                <a:latin typeface="Andale Mono" panose="020B0509000000000004" pitchFamily="49" charset="0"/>
              </a:rPr>
              <a:t>global_count</a:t>
            </a:r>
            <a:endParaRPr lang="en-GB" sz="1100" i="1" dirty="0">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0" name="TextBox 9">
            <a:extLst>
              <a:ext uri="{FF2B5EF4-FFF2-40B4-BE49-F238E27FC236}">
                <a16:creationId xmlns:a16="http://schemas.microsoft.com/office/drawing/2014/main" id="{CB3B7957-AFB9-C246-5C7C-0C90C97A2108}"/>
              </a:ext>
            </a:extLst>
          </p:cNvPr>
          <p:cNvSpPr txBox="1"/>
          <p:nvPr/>
        </p:nvSpPr>
        <p:spPr>
          <a:xfrm>
            <a:off x="407368" y="1268760"/>
            <a:ext cx="5040560" cy="2215991"/>
          </a:xfrm>
          <a:prstGeom prst="rect">
            <a:avLst/>
          </a:prstGeom>
          <a:noFill/>
        </p:spPr>
        <p:txBody>
          <a:bodyPr wrap="square" rtlCol="0">
            <a:spAutoFit/>
          </a:bodyPr>
          <a:lstStyle/>
          <a:p>
            <a:r>
              <a:rPr lang="en-GB" sz="1100" b="1" i="1" dirty="0">
                <a:highlight>
                  <a:srgbClr val="FFFF00"/>
                </a:highlight>
                <a:latin typeface="Andale Mono" panose="020B0509000000000004" pitchFamily="49" charset="0"/>
              </a:rPr>
              <a:t>FUNCTION</a:t>
            </a:r>
            <a:r>
              <a:rPr lang="en-GB" sz="1100" i="1" dirty="0">
                <a:highlight>
                  <a:srgbClr val="FFFF00"/>
                </a:highlight>
                <a:latin typeface="Andale Mono" panose="020B0509000000000004" pitchFamily="49" charset="0"/>
              </a:rPr>
              <a:t> </a:t>
            </a:r>
            <a:r>
              <a:rPr lang="en-GB" sz="1400" b="1" i="1" dirty="0" err="1">
                <a:solidFill>
                  <a:srgbClr val="00B050"/>
                </a:solidFill>
                <a:highlight>
                  <a:srgbClr val="FFFF00"/>
                </a:highlight>
                <a:latin typeface="Andale Mono" panose="020B0509000000000004" pitchFamily="49" charset="0"/>
              </a:rPr>
              <a:t>partial_average</a:t>
            </a:r>
            <a:r>
              <a:rPr lang="en-GB" sz="1100" i="1" dirty="0">
                <a:highlight>
                  <a:srgbClr val="FFFF00"/>
                </a:highlight>
                <a:latin typeface="Andale Mono" panose="020B0509000000000004" pitchFamily="49" charset="0"/>
              </a:rPr>
              <a:t>(</a:t>
            </a:r>
            <a:r>
              <a:rPr lang="en-GB" sz="1400" b="1" i="1" dirty="0">
                <a:solidFill>
                  <a:schemeClr val="bg2">
                    <a:lumMod val="50000"/>
                  </a:schemeClr>
                </a:solidFill>
                <a:highlight>
                  <a:srgbClr val="FFFF00"/>
                </a:highlight>
                <a:latin typeface="Andale Mono" panose="020B0509000000000004" pitchFamily="49" charset="0"/>
              </a:rPr>
              <a:t>dataset</a:t>
            </a:r>
            <a:r>
              <a:rPr lang="en-GB" sz="1100" i="1" dirty="0">
                <a:highlight>
                  <a:srgbClr val="FFFF00"/>
                </a:highlight>
                <a:latin typeface="Andale Mono" panose="020B0509000000000004" pitchFamily="49" charset="0"/>
              </a:rPr>
              <a:t>, </a:t>
            </a:r>
            <a:r>
              <a:rPr lang="en-GB" sz="1100" b="1" i="1" dirty="0" err="1">
                <a:highlight>
                  <a:srgbClr val="FFFF00"/>
                </a:highlight>
                <a:latin typeface="Andale Mono" panose="020B0509000000000004" pitchFamily="49" charset="0"/>
              </a:rPr>
              <a:t>column_name</a:t>
            </a:r>
            <a:r>
              <a:rPr lang="en-GB" sz="1100" i="1" dirty="0">
                <a:highlight>
                  <a:srgbClr val="FFFF00"/>
                </a:highlight>
                <a:latin typeface="Andale Mono" panose="020B0509000000000004" pitchFamily="49" charset="0"/>
              </a:rPr>
              <a:t>)</a:t>
            </a:r>
          </a:p>
          <a:p>
            <a:endParaRPr lang="en-GB" sz="1100" i="1" dirty="0">
              <a:latin typeface="Andale Mono" panose="020B0509000000000004" pitchFamily="49" charset="0"/>
            </a:endParaRPr>
          </a:p>
          <a:p>
            <a:r>
              <a:rPr lang="en-GB" sz="1100" i="1" dirty="0">
                <a:latin typeface="Andale Mono" panose="020B0509000000000004" pitchFamily="49" charset="0"/>
              </a:rPr>
              <a:t>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("Extracting column”,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2    </a:t>
            </a:r>
            <a:r>
              <a:rPr lang="en-GB" sz="1100" i="1" dirty="0" err="1">
                <a:latin typeface="Andale Mono" panose="020B0509000000000004" pitchFamily="49" charset="0"/>
              </a:rPr>
              <a:t>column_values</a:t>
            </a:r>
            <a:r>
              <a:rPr lang="en-GB" sz="1100" i="1" dirty="0">
                <a:latin typeface="Andale Mono" panose="020B0509000000000004" pitchFamily="49" charset="0"/>
              </a:rPr>
              <a:t> = </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("Computing partials")</a:t>
            </a:r>
          </a:p>
          <a:p>
            <a:r>
              <a:rPr lang="en-GB" sz="1100" i="1" dirty="0">
                <a:latin typeface="Andale Mono" panose="020B0509000000000004" pitchFamily="49" charset="0"/>
              </a:rPr>
              <a:t>5    </a:t>
            </a:r>
            <a:r>
              <a:rPr lang="en-GB" sz="1100" i="1" dirty="0" err="1">
                <a:latin typeface="Andale Mono" panose="020B0509000000000004" pitchFamily="49" charset="0"/>
              </a:rPr>
              <a:t>local_sum</a:t>
            </a:r>
            <a:r>
              <a:rPr lang="en-GB" sz="1100" i="1" dirty="0">
                <a:latin typeface="Andale Mono" panose="020B0509000000000004" pitchFamily="49" charset="0"/>
              </a:rPr>
              <a:t> = SUM(</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6    </a:t>
            </a:r>
            <a:r>
              <a:rPr lang="en-GB" sz="1100" i="1" dirty="0" err="1">
                <a:latin typeface="Andale Mono" panose="020B0509000000000004" pitchFamily="49" charset="0"/>
              </a:rPr>
              <a:t>local_count</a:t>
            </a:r>
            <a:r>
              <a:rPr lang="en-GB" sz="1100" i="1" dirty="0">
                <a:latin typeface="Andale Mono" panose="020B0509000000000004" pitchFamily="49" charset="0"/>
              </a:rPr>
              <a:t> = SIZE(</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7    </a:t>
            </a:r>
          </a:p>
          <a:p>
            <a:r>
              <a:rPr lang="en-GB" sz="1100" i="1" dirty="0">
                <a:latin typeface="Andale Mono" panose="020B0509000000000004" pitchFamily="49" charset="0"/>
              </a:rPr>
              <a:t>8    RETURN </a:t>
            </a:r>
            <a:r>
              <a:rPr lang="en-GB" sz="1100" b="1" i="1" dirty="0">
                <a:solidFill>
                  <a:srgbClr val="0070C0"/>
                </a:solidFill>
                <a:latin typeface="Andale Mono" panose="020B0509000000000004" pitchFamily="49" charset="0"/>
              </a:rPr>
              <a:t>{"sum": </a:t>
            </a:r>
            <a:r>
              <a:rPr lang="en-GB" sz="1100" b="1" i="1" dirty="0" err="1">
                <a:solidFill>
                  <a:srgbClr val="0070C0"/>
                </a:solidFill>
                <a:latin typeface="Andale Mono" panose="020B0509000000000004" pitchFamily="49" charset="0"/>
              </a:rPr>
              <a:t>local_sum</a:t>
            </a:r>
            <a:r>
              <a:rPr lang="en-GB" sz="1100" b="1" i="1" dirty="0">
                <a:solidFill>
                  <a:srgbClr val="0070C0"/>
                </a:solidFill>
                <a:latin typeface="Andale Mono" panose="020B0509000000000004" pitchFamily="49" charset="0"/>
              </a:rPr>
              <a:t>, "count": </a:t>
            </a:r>
            <a:r>
              <a:rPr lang="en-GB" sz="1100" b="1" i="1" dirty="0" err="1">
                <a:solidFill>
                  <a:srgbClr val="0070C0"/>
                </a:solidFill>
                <a:latin typeface="Andale Mono" panose="020B0509000000000004" pitchFamily="49" charset="0"/>
              </a:rPr>
              <a:t>local_count</a:t>
            </a:r>
            <a:r>
              <a:rPr lang="en-GB" sz="1100" b="1" i="1" dirty="0">
                <a:solidFill>
                  <a:srgbClr val="0070C0"/>
                </a:solidFill>
                <a:latin typeface="Andale Mono" panose="020B0509000000000004" pitchFamily="49" charset="0"/>
              </a:rPr>
              <a:t>}</a:t>
            </a:r>
          </a:p>
          <a:p>
            <a:endParaRPr lang="en-GB" sz="1100" b="1" i="1" dirty="0">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3" name="TextBox 12">
            <a:extLst>
              <a:ext uri="{FF2B5EF4-FFF2-40B4-BE49-F238E27FC236}">
                <a16:creationId xmlns:a16="http://schemas.microsoft.com/office/drawing/2014/main" id="{FB2EF86C-B4BC-B0E4-53AD-09620869BE27}"/>
              </a:ext>
            </a:extLst>
          </p:cNvPr>
          <p:cNvSpPr txBox="1"/>
          <p:nvPr/>
        </p:nvSpPr>
        <p:spPr>
          <a:xfrm>
            <a:off x="407368" y="3832808"/>
            <a:ext cx="4582345" cy="2862322"/>
          </a:xfrm>
          <a:prstGeom prst="rect">
            <a:avLst/>
          </a:prstGeom>
          <a:noFill/>
        </p:spPr>
        <p:txBody>
          <a:bodyPr wrap="square" rtlCol="0">
            <a:spAutoFit/>
          </a:bodyPr>
          <a:lstStyle/>
          <a:p>
            <a:pPr marL="457200" indent="-457200" algn="just">
              <a:buFont typeface="Arial" panose="020B0604020202020204" pitchFamily="34" charset="0"/>
              <a:buChar char="•"/>
              <a:defRPr/>
            </a:pPr>
            <a:r>
              <a:rPr lang="en-GB" b="0" i="0" dirty="0">
                <a:solidFill>
                  <a:srgbClr val="212529"/>
                </a:solidFill>
                <a:latin typeface="Mulish"/>
              </a:rPr>
              <a:t>W</a:t>
            </a:r>
            <a:r>
              <a:rPr lang="en-GB" sz="1800" b="0" i="0" dirty="0">
                <a:solidFill>
                  <a:srgbClr val="383838"/>
                </a:solidFill>
                <a:effectLst/>
                <a:latin typeface="Mulish"/>
              </a:rPr>
              <a:t>hy does the </a:t>
            </a:r>
            <a:r>
              <a:rPr lang="en-GB" sz="1800" b="1" i="1" dirty="0">
                <a:solidFill>
                  <a:srgbClr val="00B050"/>
                </a:solidFill>
                <a:latin typeface="Mulish"/>
              </a:rPr>
              <a:t> </a:t>
            </a:r>
            <a:r>
              <a:rPr lang="en-GB" sz="1800" b="1" i="1" dirty="0" err="1">
                <a:solidFill>
                  <a:srgbClr val="C00000"/>
                </a:solidFill>
                <a:latin typeface="Mulish"/>
              </a:rPr>
              <a:t>central_average</a:t>
            </a:r>
            <a:r>
              <a:rPr lang="en-GB" sz="1800" b="1" i="1" dirty="0">
                <a:solidFill>
                  <a:srgbClr val="00B050"/>
                </a:solidFill>
                <a:latin typeface="Mulish"/>
              </a:rPr>
              <a:t> </a:t>
            </a:r>
            <a:r>
              <a:rPr lang="en-GB" sz="1800" b="0" i="0" dirty="0">
                <a:solidFill>
                  <a:srgbClr val="383838"/>
                </a:solidFill>
                <a:effectLst/>
                <a:latin typeface="Mulish"/>
              </a:rPr>
              <a:t>function, unlike </a:t>
            </a:r>
            <a:r>
              <a:rPr lang="en-US" sz="1800" b="1" i="1" dirty="0">
                <a:solidFill>
                  <a:schemeClr val="accent2">
                    <a:lumMod val="75000"/>
                  </a:schemeClr>
                </a:solidFill>
              </a:rPr>
              <a:t> </a:t>
            </a:r>
            <a:r>
              <a:rPr lang="en-US" sz="1800" b="1" i="1" dirty="0" err="1">
                <a:solidFill>
                  <a:srgbClr val="00B050"/>
                </a:solidFill>
              </a:rPr>
              <a:t>partial_average</a:t>
            </a:r>
            <a:r>
              <a:rPr lang="en-GB" sz="1800" b="0" i="0" dirty="0">
                <a:solidFill>
                  <a:srgbClr val="383838"/>
                </a:solidFill>
                <a:effectLst/>
                <a:latin typeface="Mulish"/>
              </a:rPr>
              <a:t>, </a:t>
            </a:r>
            <a:r>
              <a:rPr lang="en-GB" sz="1800" b="1" i="0" dirty="0">
                <a:solidFill>
                  <a:srgbClr val="383838"/>
                </a:solidFill>
                <a:effectLst/>
                <a:latin typeface="Mulish"/>
              </a:rPr>
              <a:t>not</a:t>
            </a:r>
            <a:r>
              <a:rPr lang="en-GB" sz="1800" b="0" i="0" dirty="0">
                <a:solidFill>
                  <a:srgbClr val="383838"/>
                </a:solidFill>
                <a:effectLst/>
                <a:latin typeface="Mulish"/>
              </a:rPr>
              <a:t> get any </a:t>
            </a:r>
            <a:r>
              <a:rPr lang="en-GB" sz="1600" b="1" i="1" u="sng" dirty="0">
                <a:solidFill>
                  <a:schemeClr val="bg2">
                    <a:lumMod val="50000"/>
                  </a:schemeClr>
                </a:solidFill>
                <a:latin typeface="Andale Mono" panose="020B0509000000000004" pitchFamily="49" charset="0"/>
              </a:rPr>
              <a:t>dataset</a:t>
            </a:r>
            <a:r>
              <a:rPr lang="en-GB" sz="1800" b="0" i="0" dirty="0">
                <a:solidFill>
                  <a:srgbClr val="383838"/>
                </a:solidFill>
                <a:effectLst/>
                <a:latin typeface="Mulish"/>
              </a:rPr>
              <a:t> as an input?</a:t>
            </a:r>
          </a:p>
          <a:p>
            <a:pPr marL="457200" indent="-457200" algn="just">
              <a:buFont typeface="Arial" panose="020B0604020202020204" pitchFamily="34" charset="0"/>
              <a:buChar char="•"/>
              <a:defRPr/>
            </a:pPr>
            <a:endParaRPr lang="en-GB" b="0" i="0" dirty="0">
              <a:solidFill>
                <a:srgbClr val="212529"/>
              </a:solidFill>
              <a:latin typeface="Mulish"/>
            </a:endParaRPr>
          </a:p>
          <a:p>
            <a:pPr marL="457200" indent="-457200" algn="just">
              <a:buFont typeface="Arial" panose="020B0604020202020204" pitchFamily="34" charset="0"/>
              <a:buChar char="•"/>
              <a:defRPr/>
            </a:pPr>
            <a:r>
              <a:rPr lang="en-GB" b="0" i="0" dirty="0">
                <a:solidFill>
                  <a:srgbClr val="212529"/>
                </a:solidFill>
                <a:latin typeface="Mulish"/>
              </a:rPr>
              <a:t>W</a:t>
            </a:r>
            <a:r>
              <a:rPr lang="en-GB" sz="1800" b="0" i="0" dirty="0">
                <a:solidFill>
                  <a:srgbClr val="383838"/>
                </a:solidFill>
                <a:effectLst/>
                <a:latin typeface="Mulish"/>
              </a:rPr>
              <a:t>hy does the </a:t>
            </a:r>
            <a:r>
              <a:rPr lang="en-US" sz="1800" b="1" i="1" dirty="0">
                <a:solidFill>
                  <a:schemeClr val="accent2">
                    <a:lumMod val="75000"/>
                  </a:schemeClr>
                </a:solidFill>
              </a:rPr>
              <a:t> </a:t>
            </a:r>
            <a:r>
              <a:rPr lang="en-US" sz="1800" b="1" i="1" dirty="0" err="1">
                <a:solidFill>
                  <a:schemeClr val="accent2">
                    <a:lumMod val="75000"/>
                  </a:schemeClr>
                </a:solidFill>
              </a:rPr>
              <a:t>partial_average</a:t>
            </a:r>
            <a:r>
              <a:rPr lang="en-GB" sz="1800" b="1" i="1" dirty="0">
                <a:solidFill>
                  <a:srgbClr val="00B050"/>
                </a:solidFill>
                <a:latin typeface="Mulish"/>
              </a:rPr>
              <a:t> </a:t>
            </a:r>
            <a:r>
              <a:rPr lang="en-GB" sz="1800" b="0" i="0" dirty="0">
                <a:solidFill>
                  <a:srgbClr val="383838"/>
                </a:solidFill>
                <a:effectLst/>
                <a:latin typeface="Mulish"/>
              </a:rPr>
              <a:t>function, unlike </a:t>
            </a:r>
            <a:r>
              <a:rPr lang="en-GB" sz="1800" b="1" i="1" dirty="0">
                <a:solidFill>
                  <a:srgbClr val="00B050"/>
                </a:solidFill>
                <a:latin typeface="Mulish"/>
              </a:rPr>
              <a:t> </a:t>
            </a:r>
            <a:r>
              <a:rPr lang="en-GB" sz="1800" b="1" i="1" dirty="0" err="1">
                <a:solidFill>
                  <a:srgbClr val="00B050"/>
                </a:solidFill>
                <a:latin typeface="Mulish"/>
              </a:rPr>
              <a:t>central_average</a:t>
            </a:r>
            <a:r>
              <a:rPr lang="en-GB" sz="1800" b="0" i="0" dirty="0">
                <a:solidFill>
                  <a:srgbClr val="383838"/>
                </a:solidFill>
                <a:effectLst/>
                <a:latin typeface="Mulish"/>
              </a:rPr>
              <a:t>, </a:t>
            </a:r>
            <a:r>
              <a:rPr lang="en-GB" sz="1800" b="1" i="0" dirty="0">
                <a:solidFill>
                  <a:srgbClr val="383838"/>
                </a:solidFill>
                <a:effectLst/>
                <a:latin typeface="Mulish"/>
              </a:rPr>
              <a:t>not</a:t>
            </a:r>
            <a:r>
              <a:rPr lang="en-GB" sz="1800" b="0" i="0" dirty="0">
                <a:solidFill>
                  <a:srgbClr val="383838"/>
                </a:solidFill>
                <a:effectLst/>
                <a:latin typeface="Mulish"/>
              </a:rPr>
              <a:t> get any </a:t>
            </a:r>
            <a:r>
              <a:rPr lang="en-GB" sz="1600" b="1" i="1" u="sng" dirty="0">
                <a:solidFill>
                  <a:srgbClr val="FF0000"/>
                </a:solidFill>
                <a:latin typeface="Andale Mono" panose="020B0509000000000004" pitchFamily="49" charset="0"/>
              </a:rPr>
              <a:t>client</a:t>
            </a:r>
            <a:r>
              <a:rPr lang="en-GB" sz="1800" b="0" i="0" dirty="0">
                <a:solidFill>
                  <a:srgbClr val="383838"/>
                </a:solidFill>
                <a:effectLst/>
                <a:latin typeface="Mulish"/>
              </a:rPr>
              <a:t> as an input?</a:t>
            </a:r>
          </a:p>
          <a:p>
            <a:pPr marL="457200" indent="-457200" algn="just">
              <a:buFont typeface="Arial" panose="020B0604020202020204" pitchFamily="34" charset="0"/>
              <a:buChar char="•"/>
              <a:defRPr/>
            </a:pPr>
            <a:endParaRPr lang="en-GB" b="0" i="0" dirty="0">
              <a:solidFill>
                <a:srgbClr val="212529"/>
              </a:solidFill>
              <a:latin typeface="Mulish"/>
            </a:endParaRPr>
          </a:p>
          <a:p>
            <a:pPr marL="457200" indent="-457200" algn="just">
              <a:buFont typeface="Arial" panose="020B0604020202020204" pitchFamily="34" charset="0"/>
              <a:buChar char="•"/>
              <a:defRPr/>
            </a:pPr>
            <a:endParaRPr lang="en-GB" dirty="0">
              <a:solidFill>
                <a:srgbClr val="212529"/>
              </a:solidFill>
              <a:latin typeface="Mulish"/>
            </a:endParaRPr>
          </a:p>
          <a:p>
            <a:pPr algn="just">
              <a:defRPr/>
            </a:pPr>
            <a:r>
              <a:rPr lang="en-GB" dirty="0">
                <a:solidFill>
                  <a:srgbClr val="212529"/>
                </a:solidFill>
                <a:latin typeface="Mulish"/>
              </a:rPr>
              <a:t> </a:t>
            </a:r>
          </a:p>
        </p:txBody>
      </p:sp>
    </p:spTree>
    <p:extLst>
      <p:ext uri="{BB962C8B-B14F-4D97-AF65-F5344CB8AC3E}">
        <p14:creationId xmlns:p14="http://schemas.microsoft.com/office/powerpoint/2010/main" val="3042099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marL="0" indent="0">
              <a:buNone/>
              <a:defRPr/>
            </a:pPr>
            <a:r>
              <a:rPr lang="en-US" dirty="0"/>
              <a:t>Problems on a node?</a:t>
            </a:r>
          </a:p>
          <a:p>
            <a:pPr marL="0" indent="0">
              <a:buNone/>
              <a:defRPr/>
            </a:pPr>
            <a:endParaRPr lang="en-US" dirty="0"/>
          </a:p>
          <a:p>
            <a:pPr>
              <a:defRPr/>
            </a:pPr>
            <a:r>
              <a:rPr lang="en-US" dirty="0"/>
              <a:t>What if…</a:t>
            </a:r>
          </a:p>
          <a:p>
            <a:pPr lvl="1">
              <a:defRPr/>
            </a:pPr>
            <a:r>
              <a:rPr lang="en-US" dirty="0"/>
              <a:t>You run the </a:t>
            </a:r>
            <a:r>
              <a:rPr lang="en-US" b="1" i="1" dirty="0">
                <a:solidFill>
                  <a:schemeClr val="accent2">
                    <a:lumMod val="75000"/>
                  </a:schemeClr>
                </a:solidFill>
              </a:rPr>
              <a:t> </a:t>
            </a:r>
            <a:r>
              <a:rPr lang="en-US" b="1" i="1" dirty="0" err="1">
                <a:solidFill>
                  <a:srgbClr val="C00000"/>
                </a:solidFill>
              </a:rPr>
              <a:t>central_average</a:t>
            </a:r>
            <a:r>
              <a:rPr lang="en-US" dirty="0">
                <a:solidFill>
                  <a:schemeClr val="accent2">
                    <a:lumMod val="75000"/>
                  </a:schemeClr>
                </a:solidFill>
              </a:rPr>
              <a:t> </a:t>
            </a:r>
            <a:r>
              <a:rPr lang="en-US" dirty="0"/>
              <a:t>function (</a:t>
            </a:r>
            <a:r>
              <a:rPr lang="en-US" b="1" i="1" dirty="0"/>
              <a:t>Federated Average algorithm)</a:t>
            </a:r>
            <a:r>
              <a:rPr lang="en-US" dirty="0"/>
              <a:t>, on the study that has an </a:t>
            </a:r>
            <a:r>
              <a:rPr lang="en-US" b="1" dirty="0">
                <a:solidFill>
                  <a:srgbClr val="FF0000"/>
                </a:solidFill>
              </a:rPr>
              <a:t>offline</a:t>
            </a:r>
            <a:r>
              <a:rPr lang="en-US" dirty="0"/>
              <a:t> node?</a:t>
            </a:r>
            <a:endParaRPr lang="en-US" b="1" dirty="0"/>
          </a:p>
        </p:txBody>
      </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3"/>
          <a:stretch>
            <a:fillRect/>
          </a:stretch>
        </p:blipFill>
        <p:spPr bwMode="auto">
          <a:xfrm>
            <a:off x="8636526" y="2054564"/>
            <a:ext cx="377807" cy="405739"/>
          </a:xfrm>
          <a:prstGeom prst="rect">
            <a:avLst/>
          </a:prstGeom>
        </p:spPr>
      </p:pic>
      <p:pic>
        <p:nvPicPr>
          <p:cNvPr id="7170" name="Picture 2">
            <a:extLst>
              <a:ext uri="{FF2B5EF4-FFF2-40B4-BE49-F238E27FC236}">
                <a16:creationId xmlns:a16="http://schemas.microsoft.com/office/drawing/2014/main" id="{667147D6-8CDA-9137-F9FD-2682D0676F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0096" y="1210301"/>
            <a:ext cx="4896544" cy="31080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443C4D3-DD4B-E66F-932D-F492EF02A36F}"/>
              </a:ext>
            </a:extLst>
          </p:cNvPr>
          <p:cNvPicPr>
            <a:picLocks noChangeAspect="1"/>
          </p:cNvPicPr>
          <p:nvPr/>
        </p:nvPicPr>
        <p:blipFill>
          <a:blip r:embed="rId5"/>
          <a:stretch/>
        </p:blipFill>
        <p:spPr bwMode="auto">
          <a:xfrm>
            <a:off x="7896200" y="2908949"/>
            <a:ext cx="545591" cy="545591"/>
          </a:xfrm>
          <a:prstGeom prst="rect">
            <a:avLst/>
          </a:prstGeom>
        </p:spPr>
      </p:pic>
      <p:pic>
        <p:nvPicPr>
          <p:cNvPr id="5" name="Picture 4">
            <a:extLst>
              <a:ext uri="{FF2B5EF4-FFF2-40B4-BE49-F238E27FC236}">
                <a16:creationId xmlns:a16="http://schemas.microsoft.com/office/drawing/2014/main" id="{6CD5C442-B4EC-94F9-F9D9-CE79D191A103}"/>
              </a:ext>
            </a:extLst>
          </p:cNvPr>
          <p:cNvPicPr>
            <a:picLocks noChangeAspect="1"/>
          </p:cNvPicPr>
          <p:nvPr/>
        </p:nvPicPr>
        <p:blipFill>
          <a:blip r:embed="rId6"/>
          <a:stretch/>
        </p:blipFill>
        <p:spPr bwMode="auto">
          <a:xfrm>
            <a:off x="9014333" y="3014917"/>
            <a:ext cx="467154" cy="467154"/>
          </a:xfrm>
          <a:prstGeom prst="rect">
            <a:avLst/>
          </a:prstGeom>
        </p:spPr>
      </p:pic>
      <p:grpSp>
        <p:nvGrpSpPr>
          <p:cNvPr id="6" name="Group 5">
            <a:extLst>
              <a:ext uri="{FF2B5EF4-FFF2-40B4-BE49-F238E27FC236}">
                <a16:creationId xmlns:a16="http://schemas.microsoft.com/office/drawing/2014/main" id="{9DB4AFD9-90E1-1BD1-E81E-BD6982540DBF}"/>
              </a:ext>
            </a:extLst>
          </p:cNvPr>
          <p:cNvGrpSpPr/>
          <p:nvPr/>
        </p:nvGrpSpPr>
        <p:grpSpPr>
          <a:xfrm>
            <a:off x="10100828" y="4464281"/>
            <a:ext cx="1800200" cy="1713940"/>
            <a:chOff x="7248128" y="927723"/>
            <a:chExt cx="1800200" cy="1713940"/>
          </a:xfrm>
        </p:grpSpPr>
        <p:pic>
          <p:nvPicPr>
            <p:cNvPr id="11" name="Picture 2">
              <a:extLst>
                <a:ext uri="{FF2B5EF4-FFF2-40B4-BE49-F238E27FC236}">
                  <a16:creationId xmlns:a16="http://schemas.microsoft.com/office/drawing/2014/main" id="{8D8793F6-CC4C-D202-6A74-1DAA8CE4010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8206B72-4395-8884-1065-996842E50743}"/>
                </a:ext>
              </a:extLst>
            </p:cNvPr>
            <p:cNvGrpSpPr/>
            <p:nvPr/>
          </p:nvGrpSpPr>
          <p:grpSpPr>
            <a:xfrm>
              <a:off x="7536768" y="927723"/>
              <a:ext cx="1057493" cy="1207996"/>
              <a:chOff x="2783632" y="4365104"/>
              <a:chExt cx="1057493" cy="1207996"/>
            </a:xfrm>
          </p:grpSpPr>
          <p:sp>
            <p:nvSpPr>
              <p:cNvPr id="17" name="Rectangle 16">
                <a:extLst>
                  <a:ext uri="{FF2B5EF4-FFF2-40B4-BE49-F238E27FC236}">
                    <a16:creationId xmlns:a16="http://schemas.microsoft.com/office/drawing/2014/main" id="{6065E384-010A-689F-E74E-92BC8B6D6E90}"/>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DAB2A7E0-4526-0B05-8323-A205F73BDE94}"/>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20" name="TextBox 19">
                <a:extLst>
                  <a:ext uri="{FF2B5EF4-FFF2-40B4-BE49-F238E27FC236}">
                    <a16:creationId xmlns:a16="http://schemas.microsoft.com/office/drawing/2014/main" id="{5ABFF50E-DD71-EBC3-90F7-95BA8436E2E5}"/>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spTree>
    <p:extLst>
      <p:ext uri="{BB962C8B-B14F-4D97-AF65-F5344CB8AC3E}">
        <p14:creationId xmlns:p14="http://schemas.microsoft.com/office/powerpoint/2010/main" val="2163369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3"/>
            <a:stretch/>
          </p:blipFill>
          <p:spPr bwMode="auto">
            <a:xfrm>
              <a:off x="1001543" y="1050785"/>
              <a:ext cx="309674" cy="309674"/>
            </a:xfrm>
            <a:prstGeom prst="rect">
              <a:avLst/>
            </a:prstGeom>
          </p:spPr>
        </p:pic>
      </p:grpSp>
      <p:sp>
        <p:nvSpPr>
          <p:cNvPr id="4" name="TextBox 3"/>
          <p:cNvSpPr txBox="1"/>
          <p:nvPr/>
        </p:nvSpPr>
        <p:spPr bwMode="auto">
          <a:xfrm>
            <a:off x="941689" y="1556792"/>
            <a:ext cx="5082303" cy="4185761"/>
          </a:xfrm>
          <a:prstGeom prst="rect">
            <a:avLst/>
          </a:prstGeom>
          <a:noFill/>
        </p:spPr>
        <p:txBody>
          <a:bodyPr wrap="square">
            <a:spAutoFit/>
          </a:bodyPr>
          <a:lstStyle/>
          <a:p>
            <a:pPr algn="just">
              <a:defRPr/>
            </a:pPr>
            <a:r>
              <a:rPr lang="en-US" sz="2800" b="0" i="0" dirty="0">
                <a:solidFill>
                  <a:srgbClr val="383838"/>
                </a:solidFill>
                <a:latin typeface="Mulish"/>
              </a:rPr>
              <a:t>handling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FF0000"/>
                </a:solidFill>
                <a:latin typeface="Mulish"/>
              </a:rPr>
              <a:t>an offline node</a:t>
            </a:r>
            <a:r>
              <a:rPr lang="en-GB" dirty="0">
                <a:solidFill>
                  <a:srgbClr val="383838"/>
                </a:solidFill>
                <a:latin typeface="Mulish"/>
              </a:rPr>
              <a:t>.</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C00000"/>
                </a:solidFill>
                <a:latin typeface="Mulish"/>
              </a:rPr>
              <a:t>central_average</a:t>
            </a:r>
            <a:r>
              <a:rPr lang="en-GB" b="0" i="0" dirty="0">
                <a:solidFill>
                  <a:srgbClr val="383838"/>
                </a:solidFill>
                <a:latin typeface="Mulish"/>
              </a:rPr>
              <a:t> function and an </a:t>
            </a:r>
            <a:r>
              <a:rPr lang="en-GB" sz="2000" b="1" i="0" dirty="0">
                <a:solidFill>
                  <a:srgbClr val="383838"/>
                </a:solidFill>
                <a:latin typeface="Mulish"/>
              </a:rPr>
              <a:t>online</a:t>
            </a:r>
            <a:r>
              <a:rPr lang="en-GB" b="0" i="0" dirty="0">
                <a:solidFill>
                  <a:srgbClr val="383838"/>
                </a:solidFill>
                <a:latin typeface="Mulish"/>
              </a:rPr>
              <a:t> organizations within the study.</a:t>
            </a:r>
          </a:p>
          <a:p>
            <a:pPr marL="285750" indent="-285750" algn="just">
              <a:buFontTx/>
              <a:buChar char="-"/>
              <a:defRPr/>
            </a:pPr>
            <a:r>
              <a:rPr lang="en-GB" b="0" i="0" dirty="0">
                <a:solidFill>
                  <a:srgbClr val="383838"/>
                </a:solidFill>
                <a:latin typeface="Mulish"/>
              </a:rPr>
              <a:t>Choose the </a:t>
            </a:r>
            <a:r>
              <a:rPr lang="en-GB" b="0" i="1" dirty="0">
                <a:solidFill>
                  <a:srgbClr val="383838"/>
                </a:solidFill>
                <a:latin typeface="Mulish"/>
              </a:rPr>
              <a:t>default</a:t>
            </a:r>
            <a:r>
              <a:rPr lang="en-GB" b="0" i="0" dirty="0">
                <a:solidFill>
                  <a:srgbClr val="383838"/>
                </a:solidFill>
                <a:latin typeface="Mulish"/>
              </a:rPr>
              <a: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sz="2400" dirty="0">
                <a:solidFill>
                  <a:srgbClr val="383838"/>
                </a:solidFill>
                <a:latin typeface="Mulish"/>
              </a:rPr>
              <a:t>Before starting the task try to speculate: what is going to </a:t>
            </a:r>
            <a:r>
              <a:rPr lang="en-GB" sz="2400" b="0" i="0" dirty="0">
                <a:solidFill>
                  <a:srgbClr val="383838"/>
                </a:solidFill>
                <a:effectLst/>
                <a:latin typeface="Mulish"/>
              </a:rPr>
              <a:t>happen? </a:t>
            </a:r>
            <a:endParaRPr lang="en-GB" b="0" i="0" dirty="0">
              <a:solidFill>
                <a:srgbClr val="383838"/>
              </a:solidFill>
              <a:latin typeface="Mulish"/>
            </a:endParaRPr>
          </a:p>
          <a:p>
            <a:pPr algn="just">
              <a:defRPr/>
            </a:pPr>
            <a:endParaRPr lang="en-GB" dirty="0">
              <a:solidFill>
                <a:srgbClr val="383838"/>
              </a:solidFill>
              <a:latin typeface="Mulish"/>
            </a:endParaRPr>
          </a:p>
        </p:txBody>
      </p:sp>
      <p:sp>
        <p:nvSpPr>
          <p:cNvPr id="3" name="TextBox 2">
            <a:extLst>
              <a:ext uri="{FF2B5EF4-FFF2-40B4-BE49-F238E27FC236}">
                <a16:creationId xmlns:a16="http://schemas.microsoft.com/office/drawing/2014/main" id="{EF7C3BDD-BCFD-C662-AEA8-0AA08070A0B5}"/>
              </a:ext>
            </a:extLst>
          </p:cNvPr>
          <p:cNvSpPr txBox="1"/>
          <p:nvPr/>
        </p:nvSpPr>
        <p:spPr>
          <a:xfrm>
            <a:off x="6641799" y="1407391"/>
            <a:ext cx="4608512" cy="4893647"/>
          </a:xfrm>
          <a:prstGeom prst="rect">
            <a:avLst/>
          </a:prstGeom>
          <a:noFill/>
        </p:spPr>
        <p:txBody>
          <a:bodyPr wrap="square" rtlCol="0">
            <a:spAutoFit/>
          </a:bodyPr>
          <a:lstStyle/>
          <a:p>
            <a:r>
              <a:rPr lang="en-GB" sz="1100" b="1" i="1" dirty="0">
                <a:latin typeface="Andale Mono" panose="020B0509000000000004" pitchFamily="49" charset="0"/>
              </a:rPr>
              <a:t>FUNCTION </a:t>
            </a:r>
            <a:r>
              <a:rPr lang="en-GB" sz="1400" b="1" i="1" dirty="0" err="1">
                <a:solidFill>
                  <a:srgbClr val="C00000"/>
                </a:solidFill>
                <a:latin typeface="Andale Mono" panose="020B0509000000000004" pitchFamily="49" charset="0"/>
              </a:rPr>
              <a:t>central_average</a:t>
            </a:r>
            <a:r>
              <a:rPr lang="en-GB" sz="1100" b="1" i="1" dirty="0">
                <a:latin typeface="Andale Mono" panose="020B0509000000000004" pitchFamily="49" charset="0"/>
              </a:rPr>
              <a:t>(</a:t>
            </a:r>
            <a:r>
              <a:rPr lang="en-GB" sz="1400" b="1" i="1" dirty="0">
                <a:solidFill>
                  <a:srgbClr val="FF0000"/>
                </a:solidFill>
                <a:latin typeface="Andale Mono" panose="020B0509000000000004" pitchFamily="49" charset="0"/>
              </a:rPr>
              <a:t>client</a:t>
            </a:r>
            <a:r>
              <a:rPr lang="en-GB" sz="1100" b="1" i="1" dirty="0">
                <a:latin typeface="Andale Mono" panose="020B0509000000000004" pitchFamily="49" charset="0"/>
              </a:rPr>
              <a:t>, </a:t>
            </a:r>
            <a:r>
              <a:rPr lang="en-GB" sz="1100" b="1" i="1" dirty="0" err="1">
                <a:latin typeface="Andale Mono" panose="020B0509000000000004" pitchFamily="49" charset="0"/>
              </a:rPr>
              <a:t>column_name</a:t>
            </a:r>
            <a:r>
              <a:rPr lang="en-GB" sz="1100" b="1" i="1" dirty="0">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latin typeface="Andale Mono" panose="020B0509000000000004" pitchFamily="49" charset="0"/>
              </a:rPr>
              <a:t>  </a:t>
            </a:r>
            <a:r>
              <a:rPr lang="en-GB" sz="1100" i="1" dirty="0" err="1">
                <a:latin typeface="Andale Mono" panose="020B0509000000000004" pitchFamily="49" charset="0"/>
              </a:rPr>
              <a:t>study_orgs</a:t>
            </a:r>
            <a:r>
              <a:rPr lang="en-GB" sz="1100" i="1" dirty="0">
                <a:latin typeface="Andale Mono" panose="020B0509000000000004" pitchFamily="49" charset="0"/>
              </a:rPr>
              <a:t>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.study.list</a:t>
            </a:r>
            <a:r>
              <a:rPr lang="en-GB" sz="1100" i="1" dirty="0">
                <a:latin typeface="Andale Mono" panose="020B0509000000000004" pitchFamily="49" charset="0"/>
              </a:rPr>
              <a:t>()</a:t>
            </a:r>
          </a:p>
          <a:p>
            <a:r>
              <a:rPr lang="en-GB" sz="1100" i="1" dirty="0">
                <a:latin typeface="Andale Mono" panose="020B0509000000000004" pitchFamily="49" charset="0"/>
              </a:rPr>
              <a:t>2</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("Requesting partial computation")</a:t>
            </a:r>
          </a:p>
          <a:p>
            <a:r>
              <a:rPr lang="en-GB" sz="1100" i="1" dirty="0">
                <a:latin typeface="Andale Mono" panose="020B0509000000000004" pitchFamily="49" charset="0"/>
              </a:rPr>
              <a:t>5    task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.task.create</a:t>
            </a:r>
            <a:r>
              <a:rPr lang="en-GB" sz="1100" i="1" dirty="0">
                <a:latin typeface="Andale Mono" panose="020B0509000000000004" pitchFamily="49" charset="0"/>
              </a:rPr>
              <a:t>(</a:t>
            </a:r>
          </a:p>
          <a:p>
            <a:r>
              <a:rPr lang="en-GB" sz="1100" i="1" dirty="0">
                <a:latin typeface="Andale Mono" panose="020B0509000000000004" pitchFamily="49" charset="0"/>
              </a:rPr>
              <a:t>6        function = "</a:t>
            </a:r>
            <a:r>
              <a:rPr lang="en-GB" sz="1400" b="1" i="1" dirty="0" err="1">
                <a:solidFill>
                  <a:srgbClr val="00B050"/>
                </a:solidFill>
                <a:latin typeface="Andale Mono" panose="020B0509000000000004" pitchFamily="49" charset="0"/>
              </a:rPr>
              <a:t>partial_average</a:t>
            </a:r>
            <a:r>
              <a:rPr lang="en-GB" sz="1100" i="1" dirty="0">
                <a:latin typeface="Andale Mono" panose="020B0509000000000004" pitchFamily="49" charset="0"/>
              </a:rPr>
              <a:t>"</a:t>
            </a:r>
          </a:p>
          <a:p>
            <a:r>
              <a:rPr lang="en-GB" sz="1100" i="1" dirty="0">
                <a:latin typeface="Andale Mono" panose="020B0509000000000004" pitchFamily="49" charset="0"/>
              </a:rPr>
              <a:t>7        column = </a:t>
            </a:r>
            <a:r>
              <a:rPr lang="en-GB" sz="1100" i="1" dirty="0" err="1">
                <a:latin typeface="Andale Mono" panose="020B0509000000000004" pitchFamily="49" charset="0"/>
              </a:rPr>
              <a:t>column_name</a:t>
            </a:r>
            <a:endParaRPr lang="en-GB" sz="1100" i="1" dirty="0">
              <a:latin typeface="Andale Mono" panose="020B0509000000000004" pitchFamily="49" charset="0"/>
            </a:endParaRPr>
          </a:p>
          <a:p>
            <a:r>
              <a:rPr lang="en-GB" sz="1100" i="1" dirty="0">
                <a:latin typeface="Andale Mono" panose="020B0509000000000004" pitchFamily="49" charset="0"/>
              </a:rPr>
              <a:t>8        organizations = </a:t>
            </a:r>
            <a:r>
              <a:rPr lang="en-GB" sz="1100" i="1" dirty="0" err="1">
                <a:latin typeface="Andale Mono" panose="020B0509000000000004" pitchFamily="49" charset="0"/>
              </a:rPr>
              <a:t>study_orgs</a:t>
            </a:r>
            <a:endParaRPr lang="en-GB" sz="1100" i="1" dirty="0">
              <a:latin typeface="Andale Mono" panose="020B0509000000000004" pitchFamily="49" charset="0"/>
            </a:endParaRPr>
          </a:p>
          <a:p>
            <a:r>
              <a:rPr lang="en-GB" sz="1100" i="1" dirty="0">
                <a:latin typeface="Andale Mono" panose="020B0509000000000004" pitchFamily="49" charset="0"/>
              </a:rPr>
              <a:t>9    )</a:t>
            </a:r>
          </a:p>
          <a:p>
            <a:r>
              <a:rPr lang="en-GB" sz="1100" i="1" dirty="0">
                <a:latin typeface="Andale Mono" panose="020B0509000000000004" pitchFamily="49" charset="0"/>
              </a:rPr>
              <a:t>10    </a:t>
            </a:r>
          </a:p>
          <a:p>
            <a:r>
              <a:rPr lang="en-GB" sz="1100" i="1" dirty="0">
                <a:latin typeface="Andale Mono" panose="020B0509000000000004" pitchFamily="49" charset="0"/>
              </a:rPr>
              <a:t>11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("Waiting for results")</a:t>
            </a:r>
          </a:p>
          <a:p>
            <a:r>
              <a:rPr lang="en-GB" sz="1100" i="1" dirty="0">
                <a:latin typeface="Andale Mono" panose="020B0509000000000004" pitchFamily="49" charset="0"/>
              </a:rPr>
              <a:t>12   results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.wait_for_results</a:t>
            </a:r>
            <a:r>
              <a:rPr lang="en-GB" sz="1100" i="1" dirty="0">
                <a:latin typeface="Andale Mono" panose="020B0509000000000004" pitchFamily="49" charset="0"/>
              </a:rPr>
              <a:t>(task)</a:t>
            </a:r>
          </a:p>
          <a:p>
            <a:r>
              <a:rPr lang="en-GB" sz="1100" i="1" dirty="0">
                <a:latin typeface="Andale Mono" panose="020B0509000000000004" pitchFamily="49" charset="0"/>
              </a:rPr>
              <a:t>13        </a:t>
            </a:r>
          </a:p>
          <a:p>
            <a:r>
              <a:rPr lang="en-GB" sz="1100" i="1" dirty="0">
                <a:latin typeface="Andale Mono" panose="020B0509000000000004" pitchFamily="49" charset="0"/>
              </a:rPr>
              <a:t>14   </a:t>
            </a:r>
            <a:r>
              <a:rPr lang="en-GB" sz="1100" i="1" dirty="0" err="1">
                <a:latin typeface="Andale Mono" panose="020B0509000000000004" pitchFamily="49" charset="0"/>
              </a:rPr>
              <a:t>global_sum</a:t>
            </a:r>
            <a:r>
              <a:rPr lang="en-GB" sz="1100" i="1" dirty="0">
                <a:latin typeface="Andale Mono" panose="020B0509000000000004" pitchFamily="49" charset="0"/>
              </a:rPr>
              <a:t> = 0</a:t>
            </a:r>
          </a:p>
          <a:p>
            <a:r>
              <a:rPr lang="en-GB" sz="1100" i="1" dirty="0">
                <a:latin typeface="Andale Mono" panose="020B0509000000000004" pitchFamily="49" charset="0"/>
              </a:rPr>
              <a:t>15   </a:t>
            </a:r>
            <a:r>
              <a:rPr lang="en-GB" sz="1100" i="1" dirty="0" err="1">
                <a:latin typeface="Andale Mono" panose="020B0509000000000004" pitchFamily="49" charset="0"/>
              </a:rPr>
              <a:t>global_count</a:t>
            </a:r>
            <a:r>
              <a:rPr lang="en-GB" sz="1100" i="1" dirty="0">
                <a:latin typeface="Andale Mono" panose="020B0509000000000004" pitchFamily="49" charset="0"/>
              </a:rPr>
              <a:t> = 0</a:t>
            </a:r>
          </a:p>
          <a:p>
            <a:r>
              <a:rPr lang="en-GB" sz="1100" i="1" dirty="0">
                <a:latin typeface="Andale Mono" panose="020B0509000000000004" pitchFamily="49" charset="0"/>
              </a:rPr>
              <a:t>16    </a:t>
            </a:r>
          </a:p>
          <a:p>
            <a:r>
              <a:rPr lang="en-GB" sz="1100" i="1" dirty="0">
                <a:latin typeface="Andale Mono" panose="020B0509000000000004" pitchFamily="49" charset="0"/>
              </a:rPr>
              <a:t>17   FOR EACH output IN results</a:t>
            </a:r>
          </a:p>
          <a:p>
            <a:r>
              <a:rPr lang="en-GB" sz="1100" i="1" dirty="0">
                <a:latin typeface="Andale Mono" panose="020B0509000000000004" pitchFamily="49" charset="0"/>
              </a:rPr>
              <a:t>18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output.sum</a:t>
            </a:r>
            <a:endParaRPr lang="en-GB" sz="1100" i="1" dirty="0">
              <a:latin typeface="Andale Mono" panose="020B0509000000000004" pitchFamily="49" charset="0"/>
            </a:endParaRPr>
          </a:p>
          <a:p>
            <a:r>
              <a:rPr lang="en-GB" sz="1100" i="1" dirty="0">
                <a:latin typeface="Andale Mono" panose="020B0509000000000004" pitchFamily="49" charset="0"/>
              </a:rPr>
              <a:t>19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output.count</a:t>
            </a:r>
            <a:endParaRPr lang="en-GB" sz="1100" i="1" dirty="0">
              <a:latin typeface="Andale Mono" panose="020B0509000000000004" pitchFamily="49" charset="0"/>
            </a:endParaRPr>
          </a:p>
          <a:p>
            <a:r>
              <a:rPr lang="en-GB" sz="1100" i="1" dirty="0">
                <a:latin typeface="Andale Mono" panose="020B0509000000000004" pitchFamily="49" charset="0"/>
              </a:rPr>
              <a:t>20</a:t>
            </a:r>
          </a:p>
          <a:p>
            <a:r>
              <a:rPr lang="en-GB" sz="1100" i="1" dirty="0">
                <a:latin typeface="Andale Mono" panose="020B0509000000000004" pitchFamily="49" charset="0"/>
              </a:rPr>
              <a:t>21   average = </a:t>
            </a:r>
            <a:r>
              <a:rPr lang="en-GB" sz="1100" i="1" dirty="0" err="1">
                <a:latin typeface="Andale Mono" panose="020B0509000000000004" pitchFamily="49" charset="0"/>
              </a:rPr>
              <a:t>global_sum</a:t>
            </a:r>
            <a:r>
              <a:rPr lang="en-GB" sz="1100" i="1" dirty="0">
                <a:latin typeface="Andale Mono" panose="020B0509000000000004" pitchFamily="49" charset="0"/>
              </a:rPr>
              <a:t>/</a:t>
            </a:r>
            <a:r>
              <a:rPr lang="en-GB" sz="1100" i="1" dirty="0" err="1">
                <a:latin typeface="Andale Mono" panose="020B0509000000000004" pitchFamily="49" charset="0"/>
              </a:rPr>
              <a:t>global_count</a:t>
            </a:r>
            <a:endParaRPr lang="en-GB" sz="1100" i="1" dirty="0">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Tree>
    <p:extLst>
      <p:ext uri="{BB962C8B-B14F-4D97-AF65-F5344CB8AC3E}">
        <p14:creationId xmlns:p14="http://schemas.microsoft.com/office/powerpoint/2010/main" val="3115777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26" name="Picture 2">
            <a:extLst>
              <a:ext uri="{FF2B5EF4-FFF2-40B4-BE49-F238E27FC236}">
                <a16:creationId xmlns:a16="http://schemas.microsoft.com/office/drawing/2014/main" id="{B00117B8-2553-6C0E-58B6-63FE3DF13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9329" y="1268761"/>
            <a:ext cx="6125121" cy="2276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3"/>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708981"/>
          </a:xfrm>
          <a:prstGeom prst="rect">
            <a:avLst/>
          </a:prstGeom>
          <a:noFill/>
        </p:spPr>
        <p:txBody>
          <a:bodyPr wrap="square" rtlCol="0">
            <a:spAutoFit/>
          </a:bodyPr>
          <a:lstStyle/>
          <a:p>
            <a:r>
              <a:rPr lang="en-GB" sz="2000" b="0" i="0" dirty="0">
                <a:solidFill>
                  <a:srgbClr val="383838"/>
                </a:solidFill>
                <a:effectLst/>
                <a:latin typeface="Mulish"/>
              </a:rPr>
              <a:t>The algorithm didn’t crash. </a:t>
            </a:r>
          </a:p>
          <a:p>
            <a:endParaRPr lang="en-GB" sz="2000" dirty="0">
              <a:solidFill>
                <a:srgbClr val="383838"/>
              </a:solidFill>
              <a:latin typeface="Mulish"/>
            </a:endParaRPr>
          </a:p>
          <a:p>
            <a:r>
              <a:rPr lang="en-GB" sz="2000" b="0" i="0" dirty="0">
                <a:solidFill>
                  <a:srgbClr val="383838"/>
                </a:solidFill>
                <a:effectLst/>
                <a:latin typeface="Mulish"/>
              </a:rPr>
              <a:t>The Central task requests all the nodes in the study to run the ‘partial’ function. As the server is unable to transfer this request to the offline node, this child process is kept on hold, until the node is back online.</a:t>
            </a:r>
          </a:p>
          <a:p>
            <a:endParaRPr lang="en-GB" sz="2000" dirty="0">
              <a:solidFill>
                <a:srgbClr val="383838"/>
              </a:solidFill>
              <a:latin typeface="Mulish"/>
            </a:endParaRPr>
          </a:p>
          <a:p>
            <a:r>
              <a:rPr lang="en-GB" sz="2000" b="0" i="0" dirty="0">
                <a:solidFill>
                  <a:srgbClr val="383838"/>
                </a:solidFill>
                <a:effectLst/>
                <a:latin typeface="Mulish"/>
              </a:rPr>
              <a:t>Consequently, the Main process is also kept on hold, and the process stays with an ‘Active’ status indefinitely (or until the node is back online).</a:t>
            </a:r>
            <a:endParaRPr lang="en-NL" sz="2000" dirty="0"/>
          </a:p>
        </p:txBody>
      </p:sp>
      <p:pic>
        <p:nvPicPr>
          <p:cNvPr id="8194" name="Picture 2">
            <a:extLst>
              <a:ext uri="{FF2B5EF4-FFF2-40B4-BE49-F238E27FC236}">
                <a16:creationId xmlns:a16="http://schemas.microsoft.com/office/drawing/2014/main" id="{037E0323-0212-3097-A99C-C9DC7DB6C0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3536" y="3759729"/>
            <a:ext cx="6134333" cy="30160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85BAEDF-E5C7-6F99-3E3F-73DF799E7FE9}"/>
              </a:ext>
            </a:extLst>
          </p:cNvPr>
          <p:cNvPicPr>
            <a:picLocks noChangeAspect="1"/>
          </p:cNvPicPr>
          <p:nvPr/>
        </p:nvPicPr>
        <p:blipFill>
          <a:blip r:embed="rId5"/>
          <a:stretch/>
        </p:blipFill>
        <p:spPr bwMode="auto">
          <a:xfrm>
            <a:off x="10704720" y="1134595"/>
            <a:ext cx="545591" cy="545591"/>
          </a:xfrm>
          <a:prstGeom prst="rect">
            <a:avLst/>
          </a:prstGeom>
        </p:spPr>
      </p:pic>
      <p:cxnSp>
        <p:nvCxnSpPr>
          <p:cNvPr id="12" name="Straight Arrow Connector 11">
            <a:extLst>
              <a:ext uri="{FF2B5EF4-FFF2-40B4-BE49-F238E27FC236}">
                <a16:creationId xmlns:a16="http://schemas.microsoft.com/office/drawing/2014/main" id="{37B4B825-5C0E-9685-6C1C-F09742932A34}"/>
              </a:ext>
            </a:extLst>
          </p:cNvPr>
          <p:cNvCxnSpPr/>
          <p:nvPr/>
        </p:nvCxnSpPr>
        <p:spPr>
          <a:xfrm>
            <a:off x="8472264" y="1844824"/>
            <a:ext cx="1152128" cy="56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44A6A6FF-2B26-46F6-3AEC-7D3BDD3113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7476" y="1585591"/>
            <a:ext cx="665700" cy="295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4515B458-025B-6623-81A6-68A76068062D}"/>
              </a:ext>
            </a:extLst>
          </p:cNvPr>
          <p:cNvCxnSpPr/>
          <p:nvPr/>
        </p:nvCxnSpPr>
        <p:spPr>
          <a:xfrm flipH="1" flipV="1">
            <a:off x="8472264" y="2060848"/>
            <a:ext cx="1152128"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6">
            <a:extLst>
              <a:ext uri="{FF2B5EF4-FFF2-40B4-BE49-F238E27FC236}">
                <a16:creationId xmlns:a16="http://schemas.microsoft.com/office/drawing/2014/main" id="{91F5860D-4791-F5ED-D636-6B51943F75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6840" y="1913263"/>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EBA919F-6741-0629-4629-30CDA1C3D6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6840" y="1921029"/>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17F99617-CF16-ED17-9E85-80A83EFA37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6840" y="1928795"/>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A61FFE33-C874-1725-8F81-7828ED1658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6840" y="1949668"/>
            <a:ext cx="665700" cy="295169"/>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EC3A56D1-4AB1-9A05-C663-71670BE9B367}"/>
              </a:ext>
            </a:extLst>
          </p:cNvPr>
          <p:cNvCxnSpPr/>
          <p:nvPr/>
        </p:nvCxnSpPr>
        <p:spPr>
          <a:xfrm flipV="1">
            <a:off x="8472264" y="1542866"/>
            <a:ext cx="1656184" cy="51798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0B697CFE-C491-6E0D-CBCC-C817C1869F49}"/>
              </a:ext>
            </a:extLst>
          </p:cNvPr>
          <p:cNvPicPr>
            <a:picLocks noChangeAspect="1"/>
          </p:cNvPicPr>
          <p:nvPr/>
        </p:nvPicPr>
        <p:blipFill>
          <a:blip r:embed="rId8"/>
          <a:stretch/>
        </p:blipFill>
        <p:spPr bwMode="auto">
          <a:xfrm>
            <a:off x="9390815" y="1446609"/>
            <a:ext cx="467154" cy="467154"/>
          </a:xfrm>
          <a:prstGeom prst="rect">
            <a:avLst/>
          </a:prstGeom>
        </p:spPr>
      </p:pic>
    </p:spTree>
    <p:extLst>
      <p:ext uri="{BB962C8B-B14F-4D97-AF65-F5344CB8AC3E}">
        <p14:creationId xmlns:p14="http://schemas.microsoft.com/office/powerpoint/2010/main" val="9524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222 0.00578 L 0.13359 0.1294 " pathEditMode="relative" ptsTypes="AA">
                                      <p:cBhvr>
                                        <p:cTn id="14" dur="2000" fill="hold"/>
                                        <p:tgtEl>
                                          <p:spTgt spid="1028"/>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352 -2.96296E-6 L 0.18542 0.17848 " pathEditMode="relative" ptsTypes="AA">
                                      <p:cBhvr>
                                        <p:cTn id="26" dur="2000" fill="hold"/>
                                        <p:tgtEl>
                                          <p:spTgt spid="18"/>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0.01081 -0.00579 L 0.25638 0.04005 " pathEditMode="relative" ptsTypes="AA">
                                      <p:cBhvr>
                                        <p:cTn id="34" dur="2000" fill="hold"/>
                                        <p:tgtEl>
                                          <p:spTgt spid="1030"/>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0.01081 -0.00116 L 0.15013 0.06782 " pathEditMode="relative" ptsTypes="AA">
                                      <p:cBhvr>
                                        <p:cTn id="42" dur="2000" fill="hold"/>
                                        <p:tgtEl>
                                          <p:spTgt spid="19"/>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nodeType="clickEffect">
                                  <p:stCondLst>
                                    <p:cond delay="0"/>
                                  </p:stCondLst>
                                  <p:childTnLst>
                                    <p:animMotion origin="layout" path="M -0.01081 -0.00047 L 0.10495 -0.06621 " pathEditMode="relative" ptsTypes="AA">
                                      <p:cBhvr>
                                        <p:cTn id="56"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5126" name="Picture 6">
            <a:extLst>
              <a:ext uri="{FF2B5EF4-FFF2-40B4-BE49-F238E27FC236}">
                <a16:creationId xmlns:a16="http://schemas.microsoft.com/office/drawing/2014/main" id="{34263964-17D8-95D5-5308-F97FEEA29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658" y="1118648"/>
            <a:ext cx="6094380" cy="29845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marL="0" indent="0">
              <a:buNone/>
              <a:defRPr/>
            </a:pPr>
            <a:r>
              <a:rPr lang="en-US" dirty="0"/>
              <a:t>Problems at the code level?</a:t>
            </a:r>
          </a:p>
          <a:p>
            <a:pPr>
              <a:defRPr/>
            </a:pPr>
            <a:endParaRPr lang="en-US" dirty="0"/>
          </a:p>
          <a:p>
            <a:pPr>
              <a:defRPr/>
            </a:pPr>
            <a:r>
              <a:rPr lang="en-US" dirty="0"/>
              <a:t>What if…</a:t>
            </a:r>
          </a:p>
          <a:p>
            <a:pPr lvl="1">
              <a:defRPr/>
            </a:pPr>
            <a:r>
              <a:rPr lang="en-US" dirty="0"/>
              <a:t>You run the </a:t>
            </a:r>
            <a:r>
              <a:rPr lang="en-US" b="1" i="1" dirty="0">
                <a:solidFill>
                  <a:schemeClr val="accent2">
                    <a:lumMod val="75000"/>
                  </a:schemeClr>
                </a:solidFill>
              </a:rPr>
              <a:t> </a:t>
            </a:r>
            <a:r>
              <a:rPr lang="en-US" b="1" i="1" dirty="0" err="1">
                <a:solidFill>
                  <a:srgbClr val="C00000"/>
                </a:solidFill>
              </a:rPr>
              <a:t>central_average</a:t>
            </a:r>
            <a:r>
              <a:rPr lang="en-US" dirty="0">
                <a:solidFill>
                  <a:schemeClr val="accent2">
                    <a:lumMod val="75000"/>
                  </a:schemeClr>
                </a:solidFill>
              </a:rPr>
              <a:t> </a:t>
            </a:r>
            <a:r>
              <a:rPr lang="en-US" dirty="0"/>
              <a:t>function (</a:t>
            </a:r>
            <a:r>
              <a:rPr lang="en-US" b="1" i="1" dirty="0"/>
              <a:t>Federated Average algorithm)</a:t>
            </a:r>
            <a:r>
              <a:rPr lang="en-US" i="1" dirty="0"/>
              <a:t>, and</a:t>
            </a:r>
            <a:r>
              <a:rPr lang="en-US" b="1" i="1" dirty="0"/>
              <a:t> </a:t>
            </a:r>
            <a:r>
              <a:rPr lang="en-US" i="1" dirty="0"/>
              <a:t>later on </a:t>
            </a:r>
            <a:r>
              <a:rPr lang="en-US" dirty="0"/>
              <a:t>a node gets a runtime error? (e.g., a code bug, unexpected input, etc.)</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9948428" y="4311881"/>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C00000"/>
                    </a:solidFill>
                  </a:rPr>
                  <a:t>c</a:t>
                </a:r>
                <a:r>
                  <a:rPr lang="en-NL" sz="1200" i="1" dirty="0">
                    <a:solidFill>
                      <a:srgbClr val="C00000"/>
                    </a:solidFill>
                  </a:rPr>
                  <a:t>entral_avg()</a:t>
                </a:r>
              </a:p>
              <a:p>
                <a:r>
                  <a:rPr lang="en-GB" sz="1200" i="1" dirty="0">
                    <a:solidFill>
                      <a:srgbClr val="00B050"/>
                    </a:solidFill>
                  </a:rPr>
                  <a:t>p</a:t>
                </a:r>
                <a:r>
                  <a:rPr lang="en-NL" sz="1200" i="1" dirty="0">
                    <a:solidFill>
                      <a:srgbClr val="00B050"/>
                    </a:solidFill>
                  </a:rPr>
                  <a:t>artial_avg()</a:t>
                </a:r>
              </a:p>
            </p:txBody>
          </p:sp>
        </p:grpSp>
      </p:gr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6" name="Picture 5">
            <a:extLst>
              <a:ext uri="{FF2B5EF4-FFF2-40B4-BE49-F238E27FC236}">
                <a16:creationId xmlns:a16="http://schemas.microsoft.com/office/drawing/2014/main" id="{9C5CB6FF-8B78-DFA2-4927-D902F2CFAE95}"/>
              </a:ext>
            </a:extLst>
          </p:cNvPr>
          <p:cNvPicPr>
            <a:picLocks noChangeAspect="1"/>
          </p:cNvPicPr>
          <p:nvPr/>
        </p:nvPicPr>
        <p:blipFill>
          <a:blip r:embed="rId5"/>
          <a:stretch>
            <a:fillRect/>
          </a:stretch>
        </p:blipFill>
        <p:spPr>
          <a:xfrm>
            <a:off x="7119596" y="3068960"/>
            <a:ext cx="594454" cy="594454"/>
          </a:xfrm>
          <a:prstGeom prst="rect">
            <a:avLst/>
          </a:prstGeom>
        </p:spPr>
      </p:pic>
      <p:pic>
        <p:nvPicPr>
          <p:cNvPr id="11" name="Picture 10">
            <a:extLst>
              <a:ext uri="{FF2B5EF4-FFF2-40B4-BE49-F238E27FC236}">
                <a16:creationId xmlns:a16="http://schemas.microsoft.com/office/drawing/2014/main" id="{9C1BD5D2-A9F7-973E-2750-2D31AF81A5D6}"/>
              </a:ext>
            </a:extLst>
          </p:cNvPr>
          <p:cNvPicPr>
            <a:picLocks noChangeAspect="1"/>
          </p:cNvPicPr>
          <p:nvPr/>
        </p:nvPicPr>
        <p:blipFill>
          <a:blip r:embed="rId5"/>
          <a:stretch>
            <a:fillRect/>
          </a:stretch>
        </p:blipFill>
        <p:spPr bwMode="auto">
          <a:xfrm>
            <a:off x="7464152" y="1268760"/>
            <a:ext cx="594454" cy="594454"/>
          </a:xfrm>
          <a:prstGeom prst="rect">
            <a:avLst/>
          </a:prstGeom>
        </p:spPr>
      </p:pic>
    </p:spTree>
    <p:extLst>
      <p:ext uri="{BB962C8B-B14F-4D97-AF65-F5344CB8AC3E}">
        <p14:creationId xmlns:p14="http://schemas.microsoft.com/office/powerpoint/2010/main" val="3286151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6954511" cy="3354765"/>
          </a:xfrm>
          <a:prstGeom prst="rect">
            <a:avLst/>
          </a:prstGeom>
          <a:noFill/>
        </p:spPr>
        <p:txBody>
          <a:bodyPr wrap="square">
            <a:spAutoFit/>
          </a:bodyPr>
          <a:lstStyle/>
          <a:p>
            <a:pPr algn="just">
              <a:defRPr/>
            </a:pPr>
            <a:r>
              <a:rPr lang="en-US" sz="2800" dirty="0">
                <a:solidFill>
                  <a:srgbClr val="383838"/>
                </a:solidFill>
                <a:latin typeface="Mulish"/>
              </a:rPr>
              <a:t>H</a:t>
            </a:r>
            <a:r>
              <a:rPr lang="en-US" sz="2800" b="0" i="0" dirty="0">
                <a:solidFill>
                  <a:srgbClr val="383838"/>
                </a:solidFill>
                <a:latin typeface="Mulish"/>
              </a:rPr>
              <a:t>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383838"/>
                </a:solidFill>
                <a:latin typeface="Mulish"/>
              </a:rPr>
              <a:t>no </a:t>
            </a:r>
            <a:r>
              <a:rPr lang="en-GB" dirty="0">
                <a:solidFill>
                  <a:srgbClr val="383838"/>
                </a:solidFill>
                <a:latin typeface="Mulish"/>
              </a:rPr>
              <a:t>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C0000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the </a:t>
            </a:r>
            <a:r>
              <a:rPr lang="en-GB" b="1" dirty="0" err="1">
                <a:solidFill>
                  <a:srgbClr val="383838"/>
                </a:solidFill>
                <a:latin typeface="Mulish"/>
              </a:rPr>
              <a:t>ageGroup</a:t>
            </a:r>
            <a:r>
              <a:rPr lang="en-GB" dirty="0">
                <a:solidFill>
                  <a:srgbClr val="383838"/>
                </a:solidFill>
                <a:latin typeface="Mulish"/>
              </a:rPr>
              <a:t>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l"/>
            <a:r>
              <a:rPr lang="en-GB" sz="2000" b="0" i="0" dirty="0">
                <a:solidFill>
                  <a:srgbClr val="383838"/>
                </a:solidFill>
                <a:effectLst/>
                <a:latin typeface="Mulish"/>
              </a:rPr>
              <a:t>Look at the </a:t>
            </a:r>
            <a:r>
              <a:rPr lang="en-GB" sz="2000" dirty="0">
                <a:solidFill>
                  <a:srgbClr val="383838"/>
                </a:solidFill>
                <a:latin typeface="Mulish"/>
              </a:rPr>
              <a:t>error logs. What was the cause of the failure of the </a:t>
            </a:r>
            <a:r>
              <a:rPr lang="en-US" sz="2000" b="1" i="1" dirty="0" err="1">
                <a:solidFill>
                  <a:srgbClr val="00B050"/>
                </a:solidFill>
              </a:rPr>
              <a:t>partial_average</a:t>
            </a:r>
            <a:r>
              <a:rPr lang="en-GB" sz="2000" dirty="0">
                <a:solidFill>
                  <a:srgbClr val="383838"/>
                </a:solidFill>
                <a:latin typeface="Mulish"/>
              </a:rPr>
              <a:t>? What about the </a:t>
            </a:r>
            <a:r>
              <a:rPr lang="en-GB" sz="2000" b="1" i="1" dirty="0" err="1">
                <a:solidFill>
                  <a:srgbClr val="C00000"/>
                </a:solidFill>
                <a:latin typeface="Mulish"/>
              </a:rPr>
              <a:t>central_average</a:t>
            </a:r>
            <a:r>
              <a:rPr lang="en-GB" sz="2000" dirty="0">
                <a:solidFill>
                  <a:srgbClr val="383838"/>
                </a:solidFill>
                <a:latin typeface="Mulish"/>
              </a:rPr>
              <a:t>?</a:t>
            </a:r>
            <a:endParaRPr lang="en-GB" sz="2000" b="0" i="0" dirty="0">
              <a:solidFill>
                <a:srgbClr val="212529"/>
              </a:solidFill>
              <a:effectLst/>
              <a:latin typeface="Mulish"/>
            </a:endParaRPr>
          </a:p>
        </p:txBody>
      </p:sp>
      <p:pic>
        <p:nvPicPr>
          <p:cNvPr id="3" name="Picture 2">
            <a:extLst>
              <a:ext uri="{FF2B5EF4-FFF2-40B4-BE49-F238E27FC236}">
                <a16:creationId xmlns:a16="http://schemas.microsoft.com/office/drawing/2014/main" id="{1A8FCC26-4B08-C81E-32A9-E99EA5415891}"/>
              </a:ext>
            </a:extLst>
          </p:cNvPr>
          <p:cNvPicPr>
            <a:picLocks noChangeAspect="1"/>
          </p:cNvPicPr>
          <p:nvPr/>
        </p:nvPicPr>
        <p:blipFill>
          <a:blip r:embed="rId3"/>
          <a:stretch>
            <a:fillRect/>
          </a:stretch>
        </p:blipFill>
        <p:spPr bwMode="auto">
          <a:xfrm>
            <a:off x="8328248" y="2060848"/>
            <a:ext cx="3404477" cy="3323242"/>
          </a:xfrm>
          <a:prstGeom prst="rect">
            <a:avLst/>
          </a:prstGeom>
        </p:spPr>
      </p:pic>
      <p:sp>
        <p:nvSpPr>
          <p:cNvPr id="6" name="Rectangle 5">
            <a:extLst>
              <a:ext uri="{FF2B5EF4-FFF2-40B4-BE49-F238E27FC236}">
                <a16:creationId xmlns:a16="http://schemas.microsoft.com/office/drawing/2014/main" id="{8FB25A64-DC23-4AC1-D368-5A42EF14D96D}"/>
              </a:ext>
            </a:extLst>
          </p:cNvPr>
          <p:cNvSpPr/>
          <p:nvPr/>
        </p:nvSpPr>
        <p:spPr bwMode="auto">
          <a:xfrm>
            <a:off x="3503712" y="5301208"/>
            <a:ext cx="4706515" cy="132136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7" name="TextBox 6">
            <a:extLst>
              <a:ext uri="{FF2B5EF4-FFF2-40B4-BE49-F238E27FC236}">
                <a16:creationId xmlns:a16="http://schemas.microsoft.com/office/drawing/2014/main" id="{E6106391-9C4E-ECD8-C5AC-1F22DA9506B8}"/>
              </a:ext>
            </a:extLst>
          </p:cNvPr>
          <p:cNvSpPr txBox="1"/>
          <p:nvPr/>
        </p:nvSpPr>
        <p:spPr bwMode="auto">
          <a:xfrm>
            <a:off x="3905932" y="5391467"/>
            <a:ext cx="4141795" cy="1231106"/>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The error logs contain the error messages generated by the Python interpreter while running the algorithm functions. Look for messages that hint the root cause of the problem.</a:t>
            </a:r>
            <a:endParaRPr dirty="0"/>
          </a:p>
        </p:txBody>
      </p:sp>
      <p:pic>
        <p:nvPicPr>
          <p:cNvPr id="8" name="Graphic 10" descr="Lightning bolt with solid fill">
            <a:extLst>
              <a:ext uri="{FF2B5EF4-FFF2-40B4-BE49-F238E27FC236}">
                <a16:creationId xmlns:a16="http://schemas.microsoft.com/office/drawing/2014/main" id="{D26639AC-340B-CA95-648C-1C69E5A2D85F}"/>
              </a:ext>
            </a:extLst>
          </p:cNvPr>
          <p:cNvPicPr>
            <a:picLocks noChangeAspect="1"/>
          </p:cNvPicPr>
          <p:nvPr/>
        </p:nvPicPr>
        <p:blipFill>
          <a:blip r:embed="rId2"/>
          <a:stretch/>
        </p:blipFill>
        <p:spPr bwMode="auto">
          <a:xfrm>
            <a:off x="3568861" y="5476833"/>
            <a:ext cx="337072" cy="292168"/>
          </a:xfrm>
          <a:prstGeom prst="rect">
            <a:avLst/>
          </a:prstGeom>
        </p:spPr>
      </p:pic>
    </p:spTree>
    <p:extLst>
      <p:ext uri="{BB962C8B-B14F-4D97-AF65-F5344CB8AC3E}">
        <p14:creationId xmlns:p14="http://schemas.microsoft.com/office/powerpoint/2010/main" val="520660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30396" y="1826801"/>
            <a:ext cx="3869459" cy="3785652"/>
          </a:xfrm>
          <a:prstGeom prst="rect">
            <a:avLst/>
          </a:prstGeom>
          <a:noFill/>
        </p:spPr>
        <p:txBody>
          <a:bodyPr wrap="square" rtlCol="0">
            <a:spAutoFit/>
          </a:bodyPr>
          <a:lstStyle/>
          <a:p>
            <a:pPr marL="457200" indent="-457200" algn="l">
              <a:buFont typeface="+mj-lt"/>
              <a:buAutoNum type="arabicPeriod"/>
            </a:pPr>
            <a:r>
              <a:rPr lang="en-GB" sz="2000" b="0" i="0" dirty="0">
                <a:solidFill>
                  <a:srgbClr val="212529"/>
                </a:solidFill>
                <a:effectLst/>
                <a:latin typeface="Mulish"/>
              </a:rPr>
              <a:t>This time, the </a:t>
            </a:r>
            <a:r>
              <a:rPr lang="en-GB" sz="2000" b="1" i="1" dirty="0">
                <a:solidFill>
                  <a:schemeClr val="accent2">
                    <a:lumMod val="75000"/>
                  </a:schemeClr>
                </a:solidFill>
                <a:effectLst/>
                <a:latin typeface="Mulish"/>
              </a:rPr>
              <a:t> </a:t>
            </a:r>
            <a:r>
              <a:rPr lang="en-GB" sz="2000" b="1" i="1" dirty="0" err="1">
                <a:solidFill>
                  <a:srgbClr val="00B050"/>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function on all the data nodes crashes, which lead to the failure of the Main process (</a:t>
            </a:r>
            <a:r>
              <a:rPr lang="en-GB" sz="2000" b="1" i="1" dirty="0" err="1">
                <a:solidFill>
                  <a:srgbClr val="C00000"/>
                </a:solidFill>
                <a:latin typeface="Mulish"/>
              </a:rPr>
              <a:t>central_average</a:t>
            </a:r>
            <a:r>
              <a:rPr lang="en-GB" sz="2000" b="0" i="0" dirty="0">
                <a:solidFill>
                  <a:srgbClr val="212529"/>
                </a:solidFill>
                <a:effectLst/>
                <a:latin typeface="Mulish"/>
              </a:rPr>
              <a:t>).</a:t>
            </a:r>
          </a:p>
          <a:p>
            <a:pPr marL="457200" indent="-457200" algn="l">
              <a:buFont typeface="+mj-lt"/>
              <a:buAutoNum type="arabicPeriod"/>
            </a:pPr>
            <a:endParaRPr lang="en-GB" sz="2000" dirty="0">
              <a:solidFill>
                <a:srgbClr val="212529"/>
              </a:solidFill>
              <a:latin typeface="Mulish"/>
            </a:endParaRPr>
          </a:p>
          <a:p>
            <a:pPr marL="457200" indent="-457200" algn="l">
              <a:buFont typeface="+mj-lt"/>
              <a:buAutoNum type="arabicPeriod"/>
            </a:pPr>
            <a:r>
              <a:rPr lang="en-GB" sz="2000" b="0" i="0" dirty="0">
                <a:solidFill>
                  <a:srgbClr val="212529"/>
                </a:solidFill>
                <a:effectLst/>
                <a:latin typeface="Mulish"/>
              </a:rPr>
              <a:t>The </a:t>
            </a:r>
            <a:r>
              <a:rPr lang="en-GB" sz="2000" b="1" i="1" dirty="0">
                <a:solidFill>
                  <a:schemeClr val="accent2">
                    <a:lumMod val="75000"/>
                  </a:schemeClr>
                </a:solidFill>
                <a:effectLst/>
                <a:latin typeface="Mulish"/>
              </a:rPr>
              <a:t> </a:t>
            </a:r>
            <a:r>
              <a:rPr lang="en-GB" sz="2000" b="1" i="1" dirty="0" err="1">
                <a:solidFill>
                  <a:srgbClr val="00B050"/>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crashed while trying to parse the input as a number. The </a:t>
            </a:r>
            <a:r>
              <a:rPr lang="en-GB" sz="2000" b="1" i="1" dirty="0">
                <a:solidFill>
                  <a:srgbClr val="00B050"/>
                </a:solidFill>
                <a:latin typeface="Mulish"/>
              </a:rPr>
              <a:t> </a:t>
            </a:r>
            <a:r>
              <a:rPr lang="en-GB" sz="2000" b="1" i="1" dirty="0" err="1">
                <a:solidFill>
                  <a:srgbClr val="C00000"/>
                </a:solidFill>
                <a:latin typeface="Mulish"/>
              </a:rPr>
              <a:t>central_average</a:t>
            </a:r>
            <a:r>
              <a:rPr lang="en-GB" sz="2000" b="1" i="1" dirty="0">
                <a:solidFill>
                  <a:srgbClr val="00B050"/>
                </a:solidFill>
                <a:latin typeface="Mulish"/>
              </a:rPr>
              <a:t> </a:t>
            </a:r>
            <a:r>
              <a:rPr lang="en-GB" sz="2000" b="0" i="0" dirty="0">
                <a:solidFill>
                  <a:srgbClr val="212529"/>
                </a:solidFill>
                <a:effectLst/>
                <a:latin typeface="Mulish"/>
              </a:rPr>
              <a:t> crashed due to a division-by-zero.</a:t>
            </a:r>
          </a:p>
        </p:txBody>
      </p:sp>
      <p:pic>
        <p:nvPicPr>
          <p:cNvPr id="10242" name="Picture 2">
            <a:extLst>
              <a:ext uri="{FF2B5EF4-FFF2-40B4-BE49-F238E27FC236}">
                <a16:creationId xmlns:a16="http://schemas.microsoft.com/office/drawing/2014/main" id="{AC093CE5-366C-9BB7-9443-2889ABAE00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4140" y="1847679"/>
            <a:ext cx="7222773" cy="368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56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8FEE-CC65-6E9B-C022-9103BD8F0850}"/>
              </a:ext>
            </a:extLst>
          </p:cNvPr>
          <p:cNvSpPr>
            <a:spLocks noGrp="1"/>
          </p:cNvSpPr>
          <p:nvPr>
            <p:ph type="title"/>
          </p:nvPr>
        </p:nvSpPr>
        <p:spPr/>
        <p:txBody>
          <a:bodyPr/>
          <a:lstStyle/>
          <a:p>
            <a:r>
              <a:rPr lang="en-GB" dirty="0"/>
              <a:t>Play around with other algorithms</a:t>
            </a:r>
          </a:p>
        </p:txBody>
      </p:sp>
      <p:grpSp>
        <p:nvGrpSpPr>
          <p:cNvPr id="4" name="Group 3">
            <a:extLst>
              <a:ext uri="{FF2B5EF4-FFF2-40B4-BE49-F238E27FC236}">
                <a16:creationId xmlns:a16="http://schemas.microsoft.com/office/drawing/2014/main" id="{2E2C507C-0778-D2C7-B337-7F3B7D92C494}"/>
              </a:ext>
            </a:extLst>
          </p:cNvPr>
          <p:cNvGrpSpPr/>
          <p:nvPr/>
        </p:nvGrpSpPr>
        <p:grpSpPr bwMode="auto">
          <a:xfrm>
            <a:off x="941689" y="999371"/>
            <a:ext cx="1905026" cy="408020"/>
            <a:chOff x="941689" y="999371"/>
            <a:chExt cx="1905026" cy="408020"/>
          </a:xfrm>
        </p:grpSpPr>
        <p:sp>
          <p:nvSpPr>
            <p:cNvPr id="5" name="Rectangle 4">
              <a:extLst>
                <a:ext uri="{FF2B5EF4-FFF2-40B4-BE49-F238E27FC236}">
                  <a16:creationId xmlns:a16="http://schemas.microsoft.com/office/drawing/2014/main" id="{8A76AEF0-A5F2-6B49-2F74-488E2B21B09A}"/>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a:extLst>
                <a:ext uri="{FF2B5EF4-FFF2-40B4-BE49-F238E27FC236}">
                  <a16:creationId xmlns:a16="http://schemas.microsoft.com/office/drawing/2014/main" id="{1676B4DB-A58A-AC18-FA09-9CF1712194CF}"/>
                </a:ext>
              </a:extLst>
            </p:cNvPr>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7" name="Graphic 16" descr="Lightning bolt with solid fill">
              <a:extLst>
                <a:ext uri="{FF2B5EF4-FFF2-40B4-BE49-F238E27FC236}">
                  <a16:creationId xmlns:a16="http://schemas.microsoft.com/office/drawing/2014/main" id="{EF2FADF7-6247-CAD1-09AA-27E2B7C97852}"/>
                </a:ext>
              </a:extLst>
            </p:cNvPr>
            <p:cNvPicPr>
              <a:picLocks noChangeAspect="1"/>
            </p:cNvPicPr>
            <p:nvPr/>
          </p:nvPicPr>
          <p:blipFill>
            <a:blip r:embed="rId2"/>
            <a:stretch/>
          </p:blipFill>
          <p:spPr bwMode="auto">
            <a:xfrm>
              <a:off x="1001543" y="1050785"/>
              <a:ext cx="309674" cy="309674"/>
            </a:xfrm>
            <a:prstGeom prst="rect">
              <a:avLst/>
            </a:prstGeom>
          </p:spPr>
        </p:pic>
      </p:grpSp>
      <p:sp>
        <p:nvSpPr>
          <p:cNvPr id="8" name="TextBox 7">
            <a:extLst>
              <a:ext uri="{FF2B5EF4-FFF2-40B4-BE49-F238E27FC236}">
                <a16:creationId xmlns:a16="http://schemas.microsoft.com/office/drawing/2014/main" id="{597F80B3-328C-9434-9084-717336D39C45}"/>
              </a:ext>
            </a:extLst>
          </p:cNvPr>
          <p:cNvSpPr txBox="1"/>
          <p:nvPr/>
        </p:nvSpPr>
        <p:spPr bwMode="auto">
          <a:xfrm>
            <a:off x="2114688" y="2340047"/>
            <a:ext cx="7962623" cy="1384995"/>
          </a:xfrm>
          <a:prstGeom prst="rect">
            <a:avLst/>
          </a:prstGeom>
          <a:noFill/>
        </p:spPr>
        <p:txBody>
          <a:bodyPr wrap="square">
            <a:spAutoFit/>
          </a:bodyPr>
          <a:lstStyle/>
          <a:p>
            <a:pPr algn="ctr">
              <a:defRPr/>
            </a:pPr>
            <a:r>
              <a:rPr lang="nl-NL" sz="2800" b="0" i="0" dirty="0" err="1">
                <a:solidFill>
                  <a:srgbClr val="383838"/>
                </a:solidFill>
                <a:latin typeface="Mulish"/>
              </a:rPr>
              <a:t>Try</a:t>
            </a:r>
            <a:r>
              <a:rPr lang="nl-NL" sz="2800" b="0" i="0" dirty="0">
                <a:solidFill>
                  <a:srgbClr val="383838"/>
                </a:solidFill>
                <a:latin typeface="Mulish"/>
              </a:rPr>
              <a:t> </a:t>
            </a:r>
            <a:r>
              <a:rPr lang="nl-NL" sz="2800" b="0" i="0" dirty="0" err="1">
                <a:solidFill>
                  <a:srgbClr val="383838"/>
                </a:solidFill>
                <a:latin typeface="Mulish"/>
              </a:rPr>
              <a:t>to</a:t>
            </a:r>
            <a:r>
              <a:rPr lang="nl-NL" sz="2800" b="0" i="0" dirty="0">
                <a:solidFill>
                  <a:srgbClr val="383838"/>
                </a:solidFill>
                <a:latin typeface="Mulish"/>
              </a:rPr>
              <a:t> </a:t>
            </a:r>
            <a:r>
              <a:rPr lang="nl-NL" sz="2800" b="0" i="0" dirty="0" err="1">
                <a:solidFill>
                  <a:srgbClr val="383838"/>
                </a:solidFill>
                <a:latin typeface="Mulish"/>
              </a:rPr>
              <a:t>see</a:t>
            </a:r>
            <a:r>
              <a:rPr lang="nl-NL" sz="2800" b="0" i="0" dirty="0">
                <a:solidFill>
                  <a:srgbClr val="383838"/>
                </a:solidFill>
                <a:latin typeface="Mulish"/>
              </a:rPr>
              <a:t> </a:t>
            </a:r>
            <a:r>
              <a:rPr lang="nl-NL" sz="2800" b="0" i="0" dirty="0" err="1">
                <a:solidFill>
                  <a:srgbClr val="383838"/>
                </a:solidFill>
                <a:latin typeface="Mulish"/>
              </a:rPr>
              <a:t>if</a:t>
            </a:r>
            <a:r>
              <a:rPr lang="nl-NL" sz="2800" b="0" i="0" dirty="0">
                <a:solidFill>
                  <a:srgbClr val="383838"/>
                </a:solidFill>
                <a:latin typeface="Mulish"/>
              </a:rPr>
              <a:t> </a:t>
            </a:r>
            <a:r>
              <a:rPr lang="nl-NL" sz="2800" b="0" i="0" dirty="0" err="1">
                <a:solidFill>
                  <a:srgbClr val="383838"/>
                </a:solidFill>
                <a:latin typeface="Mulish"/>
              </a:rPr>
              <a:t>you</a:t>
            </a:r>
            <a:r>
              <a:rPr lang="nl-NL" sz="2800" b="0" i="0" dirty="0">
                <a:solidFill>
                  <a:srgbClr val="383838"/>
                </a:solidFill>
                <a:latin typeface="Mulish"/>
              </a:rPr>
              <a:t> </a:t>
            </a:r>
            <a:r>
              <a:rPr lang="nl-NL" sz="2800" b="0" i="0" dirty="0" err="1">
                <a:solidFill>
                  <a:srgbClr val="383838"/>
                </a:solidFill>
                <a:latin typeface="Mulish"/>
              </a:rPr>
              <a:t>can</a:t>
            </a:r>
            <a:r>
              <a:rPr lang="nl-NL" sz="2800" b="0" i="0" dirty="0">
                <a:solidFill>
                  <a:srgbClr val="383838"/>
                </a:solidFill>
                <a:latin typeface="Mulish"/>
              </a:rPr>
              <a:t> run a different </a:t>
            </a:r>
            <a:r>
              <a:rPr lang="nl-NL" sz="2800" b="0" i="0" dirty="0" err="1">
                <a:solidFill>
                  <a:srgbClr val="383838"/>
                </a:solidFill>
                <a:latin typeface="Mulish"/>
              </a:rPr>
              <a:t>algorithm</a:t>
            </a:r>
            <a:r>
              <a:rPr lang="nl-NL" sz="2800" b="0" i="0" dirty="0">
                <a:solidFill>
                  <a:srgbClr val="383838"/>
                </a:solidFill>
                <a:latin typeface="Mulish"/>
              </a:rPr>
              <a:t> </a:t>
            </a:r>
            <a:r>
              <a:rPr lang="nl-NL" sz="2800" b="0" i="0" dirty="0" err="1">
                <a:solidFill>
                  <a:srgbClr val="383838"/>
                </a:solidFill>
                <a:latin typeface="Mulish"/>
              </a:rPr>
              <a:t>than</a:t>
            </a:r>
            <a:r>
              <a:rPr lang="nl-NL" sz="2800" b="0" i="0" dirty="0">
                <a:solidFill>
                  <a:srgbClr val="383838"/>
                </a:solidFill>
                <a:latin typeface="Mulish"/>
              </a:rPr>
              <a:t> </a:t>
            </a:r>
            <a:r>
              <a:rPr lang="nl-NL" sz="2800" b="0" i="0" dirty="0" err="1">
                <a:solidFill>
                  <a:srgbClr val="383838"/>
                </a:solidFill>
                <a:latin typeface="Mulish"/>
              </a:rPr>
              <a:t>the</a:t>
            </a:r>
            <a:r>
              <a:rPr lang="nl-NL" sz="2800" b="0" i="0" dirty="0">
                <a:solidFill>
                  <a:srgbClr val="383838"/>
                </a:solidFill>
                <a:latin typeface="Mulish"/>
              </a:rPr>
              <a:t> </a:t>
            </a:r>
            <a:r>
              <a:rPr lang="nl-NL" sz="2800" b="0" i="0" dirty="0" err="1">
                <a:solidFill>
                  <a:srgbClr val="383838"/>
                </a:solidFill>
                <a:latin typeface="Mulish"/>
              </a:rPr>
              <a:t>average</a:t>
            </a:r>
            <a:r>
              <a:rPr lang="nl-NL" sz="2800" b="0" i="0" dirty="0">
                <a:solidFill>
                  <a:srgbClr val="383838"/>
                </a:solidFill>
                <a:latin typeface="Mulish"/>
              </a:rPr>
              <a:t> we have </a:t>
            </a:r>
            <a:r>
              <a:rPr lang="nl-NL" sz="2800" b="0" i="0" dirty="0" err="1">
                <a:solidFill>
                  <a:srgbClr val="383838"/>
                </a:solidFill>
                <a:latin typeface="Mulish"/>
              </a:rPr>
              <a:t>used</a:t>
            </a:r>
            <a:r>
              <a:rPr lang="nl-NL" sz="2800" b="0" i="0" dirty="0">
                <a:solidFill>
                  <a:srgbClr val="383838"/>
                </a:solidFill>
                <a:latin typeface="Mulish"/>
              </a:rPr>
              <a:t> </a:t>
            </a:r>
            <a:r>
              <a:rPr lang="nl-NL" sz="2800" b="0" i="0" dirty="0" err="1">
                <a:solidFill>
                  <a:srgbClr val="383838"/>
                </a:solidFill>
                <a:latin typeface="Mulish"/>
              </a:rPr>
              <a:t>so</a:t>
            </a:r>
            <a:r>
              <a:rPr lang="nl-NL" sz="2800" b="0" i="0" dirty="0">
                <a:solidFill>
                  <a:srgbClr val="383838"/>
                </a:solidFill>
                <a:latin typeface="Mulish"/>
              </a:rPr>
              <a:t> far</a:t>
            </a:r>
            <a:r>
              <a:rPr lang="nl-NL" sz="2800" dirty="0">
                <a:solidFill>
                  <a:srgbClr val="383838"/>
                </a:solidFill>
                <a:latin typeface="Mulish"/>
              </a:rPr>
              <a:t>:</a:t>
            </a:r>
          </a:p>
          <a:p>
            <a:pPr algn="ctr">
              <a:defRPr/>
            </a:pPr>
            <a:endParaRPr lang="nl-NL" sz="2800" b="0" i="0" dirty="0">
              <a:solidFill>
                <a:srgbClr val="383838"/>
              </a:solidFill>
              <a:effectLst/>
              <a:latin typeface="Mulish"/>
            </a:endParaRPr>
          </a:p>
        </p:txBody>
      </p:sp>
      <p:pic>
        <p:nvPicPr>
          <p:cNvPr id="9" name="Graphic 8" descr="Lightning bolt with solid fill">
            <a:extLst>
              <a:ext uri="{FF2B5EF4-FFF2-40B4-BE49-F238E27FC236}">
                <a16:creationId xmlns:a16="http://schemas.microsoft.com/office/drawing/2014/main" id="{A7A7B0B2-54E3-75B7-0EAE-7075C86061C2}"/>
              </a:ext>
            </a:extLst>
          </p:cNvPr>
          <p:cNvPicPr>
            <a:picLocks noChangeAspect="1"/>
          </p:cNvPicPr>
          <p:nvPr/>
        </p:nvPicPr>
        <p:blipFill>
          <a:blip r:embed="rId2"/>
          <a:stretch/>
        </p:blipFill>
        <p:spPr bwMode="auto">
          <a:xfrm>
            <a:off x="3899328" y="5168695"/>
            <a:ext cx="337072" cy="309674"/>
          </a:xfrm>
          <a:prstGeom prst="rect">
            <a:avLst/>
          </a:prstGeom>
        </p:spPr>
      </p:pic>
      <p:grpSp>
        <p:nvGrpSpPr>
          <p:cNvPr id="10" name="Group 9">
            <a:extLst>
              <a:ext uri="{FF2B5EF4-FFF2-40B4-BE49-F238E27FC236}">
                <a16:creationId xmlns:a16="http://schemas.microsoft.com/office/drawing/2014/main" id="{7441C48E-7A0A-C711-DC87-34C11641448C}"/>
              </a:ext>
            </a:extLst>
          </p:cNvPr>
          <p:cNvGrpSpPr/>
          <p:nvPr/>
        </p:nvGrpSpPr>
        <p:grpSpPr bwMode="auto">
          <a:xfrm>
            <a:off x="3791744" y="4726708"/>
            <a:ext cx="4706515" cy="1273742"/>
            <a:chOff x="941689" y="864637"/>
            <a:chExt cx="4323960" cy="1273742"/>
          </a:xfrm>
        </p:grpSpPr>
        <p:sp>
          <p:nvSpPr>
            <p:cNvPr id="11" name="Rectangle 10">
              <a:extLst>
                <a:ext uri="{FF2B5EF4-FFF2-40B4-BE49-F238E27FC236}">
                  <a16:creationId xmlns:a16="http://schemas.microsoft.com/office/drawing/2014/main" id="{853DA488-6A38-D109-5D75-F2C6873D5B4A}"/>
                </a:ext>
              </a:extLst>
            </p:cNvPr>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2" name="TextBox 11">
              <a:extLst>
                <a:ext uri="{FF2B5EF4-FFF2-40B4-BE49-F238E27FC236}">
                  <a16:creationId xmlns:a16="http://schemas.microsoft.com/office/drawing/2014/main" id="{9020945A-D592-77F9-E504-006D645554B9}"/>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b="1" dirty="0">
                  <a:solidFill>
                    <a:schemeClr val="bg1"/>
                  </a:solidFill>
                </a:rPr>
                <a:t>This time, choose the </a:t>
              </a:r>
              <a:r>
                <a:rPr lang="en-GB" sz="1400" b="1" i="1" dirty="0" err="1">
                  <a:solidFill>
                    <a:schemeClr val="bg1"/>
                  </a:solidFill>
                </a:rPr>
                <a:t>kaplan_meier</a:t>
              </a:r>
              <a:r>
                <a:rPr lang="en-GB" sz="1400" b="1" i="1" dirty="0">
                  <a:solidFill>
                    <a:schemeClr val="bg1"/>
                  </a:solidFill>
                </a:rPr>
                <a:t> (csv)</a:t>
              </a:r>
              <a:r>
                <a:rPr lang="en-GB" sz="1400" b="1" dirty="0">
                  <a:solidFill>
                    <a:schemeClr val="bg1"/>
                  </a:solidFill>
                </a:rPr>
                <a:t> database!</a:t>
              </a:r>
              <a:endParaRPr b="1" dirty="0"/>
            </a:p>
          </p:txBody>
        </p:sp>
        <p:pic>
          <p:nvPicPr>
            <p:cNvPr id="13" name="Graphic 10" descr="Lightning bolt with solid fill">
              <a:extLst>
                <a:ext uri="{FF2B5EF4-FFF2-40B4-BE49-F238E27FC236}">
                  <a16:creationId xmlns:a16="http://schemas.microsoft.com/office/drawing/2014/main" id="{C3F24C98-FA90-104B-1783-638286532061}"/>
                </a:ext>
              </a:extLst>
            </p:cNvPr>
            <p:cNvPicPr>
              <a:picLocks noChangeAspect="1"/>
            </p:cNvPicPr>
            <p:nvPr/>
          </p:nvPicPr>
          <p:blipFill>
            <a:blip r:embed="rId2"/>
            <a:stretch/>
          </p:blipFill>
          <p:spPr bwMode="auto">
            <a:xfrm>
              <a:off x="1001543" y="1050785"/>
              <a:ext cx="309674" cy="309674"/>
            </a:xfrm>
            <a:prstGeom prst="rect">
              <a:avLst/>
            </a:prstGeom>
          </p:spPr>
        </p:pic>
      </p:grpSp>
      <p:pic>
        <p:nvPicPr>
          <p:cNvPr id="14" name="Picture 13">
            <a:extLst>
              <a:ext uri="{FF2B5EF4-FFF2-40B4-BE49-F238E27FC236}">
                <a16:creationId xmlns:a16="http://schemas.microsoft.com/office/drawing/2014/main" id="{42CCC212-9512-F57B-3438-431086E66EA0}"/>
              </a:ext>
            </a:extLst>
          </p:cNvPr>
          <p:cNvPicPr>
            <a:picLocks noChangeAspect="1"/>
          </p:cNvPicPr>
          <p:nvPr/>
        </p:nvPicPr>
        <p:blipFill>
          <a:blip r:embed="rId3"/>
          <a:stretch>
            <a:fillRect/>
          </a:stretch>
        </p:blipFill>
        <p:spPr>
          <a:xfrm>
            <a:off x="3906895" y="3466955"/>
            <a:ext cx="4394200" cy="660400"/>
          </a:xfrm>
          <a:prstGeom prst="rect">
            <a:avLst/>
          </a:prstGeom>
        </p:spPr>
      </p:pic>
    </p:spTree>
    <p:extLst>
      <p:ext uri="{BB962C8B-B14F-4D97-AF65-F5344CB8AC3E}">
        <p14:creationId xmlns:p14="http://schemas.microsoft.com/office/powerpoint/2010/main" val="128767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28" name="Picture 4">
            <a:extLst>
              <a:ext uri="{FF2B5EF4-FFF2-40B4-BE49-F238E27FC236}">
                <a16:creationId xmlns:a16="http://schemas.microsoft.com/office/drawing/2014/main" id="{EDAF304F-B5BF-E71D-B3F3-DE03ACB8C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96" y="1438569"/>
            <a:ext cx="5573837" cy="41832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bwMode="auto"/>
        <p:txBody>
          <a:bodyPr/>
          <a:lstStyle/>
          <a:p>
            <a:pPr>
              <a:defRPr/>
            </a:pPr>
            <a:r>
              <a:t>The scenario – checking v6 concepts!</a:t>
            </a:r>
          </a:p>
        </p:txBody>
      </p:sp>
      <p:sp>
        <p:nvSpPr>
          <p:cNvPr id="5" name="TextBox 4"/>
          <p:cNvSpPr txBox="1"/>
          <p:nvPr/>
        </p:nvSpPr>
        <p:spPr bwMode="auto">
          <a:xfrm>
            <a:off x="7392318" y="2082423"/>
            <a:ext cx="4059920" cy="3539430"/>
          </a:xfrm>
          <a:prstGeom prst="rect">
            <a:avLst/>
          </a:prstGeom>
          <a:noFill/>
        </p:spPr>
        <p:txBody>
          <a:bodyPr wrap="square" rtlCol="0">
            <a:spAutoFit/>
          </a:bodyPr>
          <a:lstStyle/>
          <a:p>
            <a:pPr marL="285750" indent="-285750">
              <a:buFont typeface="Arial"/>
              <a:buChar char="•"/>
              <a:defRPr/>
            </a:pPr>
            <a:r>
              <a:rPr sz="2800"/>
              <a:t>Six organizations, one collaboration.</a:t>
            </a:r>
            <a:endParaRPr/>
          </a:p>
          <a:p>
            <a:pPr marL="285750" indent="-285750">
              <a:buFont typeface="Arial"/>
              <a:buChar char="•"/>
              <a:defRPr/>
            </a:pPr>
            <a:r>
              <a:rPr sz="2800"/>
              <a:t>How many nodes need to be set up?</a:t>
            </a:r>
            <a:endParaRPr/>
          </a:p>
          <a:p>
            <a:pPr marL="285750" indent="-285750">
              <a:buFont typeface="Arial"/>
              <a:buChar char="•"/>
              <a:defRPr/>
            </a:pPr>
            <a:endParaRPr sz="2800"/>
          </a:p>
          <a:p>
            <a:pPr marL="285750" indent="-285750">
              <a:buFont typeface="Arial"/>
              <a:buChar char="•"/>
              <a:defRPr/>
            </a:pPr>
            <a:endParaRPr sz="2800"/>
          </a:p>
          <a:p>
            <a:pPr marL="285750" indent="-285750">
              <a:buFont typeface="Arial"/>
              <a:buChar char="•"/>
              <a:defRPr/>
            </a:pPr>
            <a:r>
              <a:rPr sz="2800"/>
              <a:t>Where are these nodes installed?</a:t>
            </a:r>
            <a:endParaRPr/>
          </a:p>
        </p:txBody>
      </p:sp>
      <p:pic>
        <p:nvPicPr>
          <p:cNvPr id="3084" name="Picture 12"/>
          <p:cNvPicPr>
            <a:picLocks noChangeAspect="1" noChangeArrowheads="1"/>
          </p:cNvPicPr>
          <p:nvPr/>
        </p:nvPicPr>
        <p:blipFill>
          <a:blip r:embed="rId3"/>
          <a:stretch/>
        </p:blipFill>
        <p:spPr bwMode="auto">
          <a:xfrm>
            <a:off x="8063671" y="3764444"/>
            <a:ext cx="2690468" cy="1093545"/>
          </a:xfrm>
          <a:prstGeom prst="rect">
            <a:avLst/>
          </a:prstGeom>
          <a:noFill/>
        </p:spPr>
      </p:pic>
      <p:pic>
        <p:nvPicPr>
          <p:cNvPr id="1026" name="Picture 2">
            <a:extLst>
              <a:ext uri="{FF2B5EF4-FFF2-40B4-BE49-F238E27FC236}">
                <a16:creationId xmlns:a16="http://schemas.microsoft.com/office/drawing/2014/main" id="{6E49DFEA-F962-BD90-75AE-2894AB60A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762" y="1445389"/>
            <a:ext cx="5564752" cy="41764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1A9A-E170-1A81-0F2D-3B95314420E7}"/>
              </a:ext>
            </a:extLst>
          </p:cNvPr>
          <p:cNvSpPr>
            <a:spLocks noGrp="1"/>
          </p:cNvSpPr>
          <p:nvPr>
            <p:ph type="title"/>
          </p:nvPr>
        </p:nvSpPr>
        <p:spPr>
          <a:xfrm>
            <a:off x="838200" y="490506"/>
            <a:ext cx="9866312" cy="408020"/>
          </a:xfrm>
        </p:spPr>
        <p:txBody>
          <a:bodyPr/>
          <a:lstStyle/>
          <a:p>
            <a:r>
              <a:rPr lang="en-GB" dirty="0"/>
              <a:t>The scenario – checking v6 concepts!</a:t>
            </a:r>
            <a:endParaRPr lang="en-NL" dirty="0"/>
          </a:p>
        </p:txBody>
      </p:sp>
      <p:sp>
        <p:nvSpPr>
          <p:cNvPr id="3" name="Content Placeholder 2">
            <a:extLst>
              <a:ext uri="{FF2B5EF4-FFF2-40B4-BE49-F238E27FC236}">
                <a16:creationId xmlns:a16="http://schemas.microsoft.com/office/drawing/2014/main" id="{514E6190-4596-3EA6-D57C-034F2D7F1BAF}"/>
              </a:ext>
            </a:extLst>
          </p:cNvPr>
          <p:cNvSpPr>
            <a:spLocks noGrp="1"/>
          </p:cNvSpPr>
          <p:nvPr>
            <p:ph idx="1"/>
          </p:nvPr>
        </p:nvSpPr>
        <p:spPr/>
        <p:txBody>
          <a:bodyPr>
            <a:normAutofit lnSpcReduction="10000"/>
          </a:bodyPr>
          <a:lstStyle/>
          <a:p>
            <a:pPr marL="0" indent="0" algn="l">
              <a:buNone/>
            </a:pPr>
            <a:r>
              <a:rPr lang="en-GB" b="0" i="0" dirty="0">
                <a:solidFill>
                  <a:srgbClr val="383838"/>
                </a:solidFill>
                <a:effectLst/>
                <a:latin typeface="Mulish"/>
              </a:rPr>
              <a:t>The consortium (also known as the collaboration) will initially focus on two different projects, each one involving different organizations.</a:t>
            </a:r>
          </a:p>
          <a:p>
            <a:pPr marL="0" indent="0" algn="l">
              <a:buNone/>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Age-Related Variations in Overweight Prevalence: A Comparative Analysis Across Gender and Age Groups</a:t>
            </a:r>
            <a:r>
              <a:rPr lang="en-GB" b="0" i="0" dirty="0">
                <a:solidFill>
                  <a:srgbClr val="383838"/>
                </a:solidFill>
                <a:effectLst/>
                <a:latin typeface="Mulish"/>
              </a:rPr>
              <a:t> </a:t>
            </a:r>
            <a:r>
              <a:rPr lang="en-GB" b="1" i="0" dirty="0">
                <a:solidFill>
                  <a:srgbClr val="383838"/>
                </a:solidFill>
                <a:effectLst/>
                <a:latin typeface="Mulish"/>
              </a:rPr>
              <a:t>(AGOT2024)</a:t>
            </a:r>
            <a:r>
              <a:rPr lang="en-GB" b="0" i="0" dirty="0">
                <a:solidFill>
                  <a:srgbClr val="383838"/>
                </a:solidFill>
                <a:effectLst/>
                <a:latin typeface="Mulish"/>
              </a:rPr>
              <a:t> : </a:t>
            </a:r>
            <a:r>
              <a:rPr lang="en-GB" b="0" i="1" dirty="0">
                <a:solidFill>
                  <a:srgbClr val="383838"/>
                </a:solidFill>
                <a:effectLst/>
                <a:latin typeface="Mulish"/>
              </a:rPr>
              <a:t>four organization with relevant data.</a:t>
            </a:r>
          </a:p>
          <a:p>
            <a:pPr algn="l">
              <a:buFont typeface="Arial" panose="020B0604020202020204" pitchFamily="34" charset="0"/>
              <a:buChar char="•"/>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The Effect of Gender on Height Development Across Various Age Groups</a:t>
            </a:r>
            <a:r>
              <a:rPr lang="en-GB" b="0" i="0" dirty="0">
                <a:solidFill>
                  <a:srgbClr val="383838"/>
                </a:solidFill>
                <a:effectLst/>
                <a:latin typeface="Mulish"/>
              </a:rPr>
              <a:t> </a:t>
            </a:r>
            <a:r>
              <a:rPr lang="en-GB" b="1" i="0" dirty="0">
                <a:solidFill>
                  <a:srgbClr val="383838"/>
                </a:solidFill>
                <a:effectLst/>
                <a:latin typeface="Mulish"/>
              </a:rPr>
              <a:t>(GGA2024)</a:t>
            </a:r>
            <a:r>
              <a:rPr lang="en-GB" dirty="0">
                <a:solidFill>
                  <a:srgbClr val="383838"/>
                </a:solidFill>
                <a:latin typeface="Mulish"/>
              </a:rPr>
              <a:t>: </a:t>
            </a:r>
            <a:r>
              <a:rPr lang="en-GB" b="0" i="1" dirty="0">
                <a:solidFill>
                  <a:srgbClr val="383838"/>
                </a:solidFill>
                <a:effectLst/>
                <a:latin typeface="Mulish"/>
              </a:rPr>
              <a:t>three organization with relevant data.</a:t>
            </a:r>
            <a:endParaRPr lang="en-GB" b="0" i="0" dirty="0">
              <a:solidFill>
                <a:srgbClr val="383838"/>
              </a:solidFill>
              <a:effectLst/>
              <a:latin typeface="Mulish"/>
            </a:endParaRPr>
          </a:p>
          <a:p>
            <a:pPr algn="l">
              <a:buFont typeface="Arial" panose="020B0604020202020204" pitchFamily="34" charset="0"/>
              <a:buChar char="•"/>
            </a:pPr>
            <a:endParaRPr lang="en-GB" dirty="0">
              <a:solidFill>
                <a:srgbClr val="383838"/>
              </a:solidFill>
              <a:latin typeface="Mulish"/>
            </a:endParaRPr>
          </a:p>
          <a:p>
            <a:pPr marL="0" indent="0" algn="l">
              <a:buNone/>
            </a:pPr>
            <a:r>
              <a:rPr lang="en-GB" b="0" i="0" dirty="0">
                <a:solidFill>
                  <a:srgbClr val="383838"/>
                </a:solidFill>
                <a:effectLst/>
                <a:latin typeface="Mulish"/>
              </a:rPr>
              <a:t>Which V6 concept is applicable here?</a:t>
            </a:r>
          </a:p>
          <a:p>
            <a:endParaRPr lang="en-NL" dirty="0"/>
          </a:p>
        </p:txBody>
      </p:sp>
    </p:spTree>
    <p:extLst>
      <p:ext uri="{BB962C8B-B14F-4D97-AF65-F5344CB8AC3E}">
        <p14:creationId xmlns:p14="http://schemas.microsoft.com/office/powerpoint/2010/main" val="4195674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The scenario – checking v6 concepts!</a:t>
            </a:r>
          </a:p>
        </p:txBody>
      </p:sp>
      <p:sp>
        <p:nvSpPr>
          <p:cNvPr id="3" name="TextBox 2"/>
          <p:cNvSpPr txBox="1"/>
          <p:nvPr/>
        </p:nvSpPr>
        <p:spPr bwMode="auto">
          <a:xfrm>
            <a:off x="7392318" y="2090172"/>
            <a:ext cx="4059920" cy="1231106"/>
          </a:xfrm>
          <a:prstGeom prst="rect">
            <a:avLst/>
          </a:prstGeom>
          <a:noFill/>
        </p:spPr>
        <p:txBody>
          <a:bodyPr wrap="square" rtlCol="0">
            <a:spAutoFit/>
          </a:bodyPr>
          <a:lstStyle/>
          <a:p>
            <a:pPr marL="285750" indent="-285750">
              <a:buFont typeface="Arial"/>
              <a:buChar char="•"/>
              <a:defRPr/>
            </a:pPr>
            <a:r>
              <a:rPr lang="en-US" sz="2800" dirty="0"/>
              <a:t>Two studies: GGA2024, AGOT2024.</a:t>
            </a:r>
          </a:p>
          <a:p>
            <a:pPr marL="285750" indent="-285750">
              <a:buFont typeface="Arial"/>
              <a:buChar char="•"/>
              <a:defRPr/>
            </a:pPr>
            <a:endParaRPr dirty="0"/>
          </a:p>
        </p:txBody>
      </p:sp>
      <p:pic>
        <p:nvPicPr>
          <p:cNvPr id="2050" name="Picture 2">
            <a:extLst>
              <a:ext uri="{FF2B5EF4-FFF2-40B4-BE49-F238E27FC236}">
                <a16:creationId xmlns:a16="http://schemas.microsoft.com/office/drawing/2014/main" id="{328B3538-4DF9-3E27-8CAF-49B6339B1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08" y="1066718"/>
            <a:ext cx="5547852" cy="5026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261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How to conduct an analysis?</a:t>
            </a:r>
            <a:endParaRPr/>
          </a:p>
        </p:txBody>
      </p:sp>
      <p:pic>
        <p:nvPicPr>
          <p:cNvPr id="16386" name="Picture 2" descr="Vantage6 API clients"/>
          <p:cNvPicPr>
            <a:picLocks noGrp="1" noChangeAspect="1" noChangeArrowheads="1"/>
          </p:cNvPicPr>
          <p:nvPr>
            <p:ph idx="1"/>
          </p:nvPr>
        </p:nvPicPr>
        <p:blipFill>
          <a:blip r:embed="rId2"/>
          <a:stretch/>
        </p:blipFill>
        <p:spPr bwMode="auto">
          <a:xfrm>
            <a:off x="1555581" y="1235075"/>
            <a:ext cx="9080838" cy="4941888"/>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dirty="0"/>
              <a:t>In this episode: web-based UI</a:t>
            </a:r>
            <a:endParaRPr dirty="0"/>
          </a:p>
        </p:txBody>
      </p:sp>
      <p:pic>
        <p:nvPicPr>
          <p:cNvPr id="19458" name="Picture 2" descr="vantage6 UI tasks page"/>
          <p:cNvPicPr>
            <a:picLocks noGrp="1" noChangeAspect="1" noChangeArrowheads="1"/>
          </p:cNvPicPr>
          <p:nvPr>
            <p:ph idx="1"/>
          </p:nvPr>
        </p:nvPicPr>
        <p:blipFill>
          <a:blip r:embed="rId2"/>
          <a:stretch/>
        </p:blipFill>
        <p:spPr bwMode="auto">
          <a:xfrm>
            <a:off x="5087887" y="2710526"/>
            <a:ext cx="6709981" cy="3656968"/>
          </a:xfrm>
          <a:prstGeom prst="rect">
            <a:avLst/>
          </a:prstGeom>
          <a:noFill/>
          <a:effectLst>
            <a:outerShdw blurRad="50800" dist="38100" dir="2700000" algn="tl" rotWithShape="0">
              <a:prstClr val="black">
                <a:alpha val="40000"/>
              </a:prstClr>
            </a:outerShdw>
          </a:effectLst>
        </p:spPr>
      </p:pic>
      <p:pic>
        <p:nvPicPr>
          <p:cNvPr id="19460" name="Picture 4"/>
          <p:cNvPicPr>
            <a:picLocks noChangeAspect="1" noChangeArrowheads="1"/>
          </p:cNvPicPr>
          <p:nvPr/>
        </p:nvPicPr>
        <p:blipFill>
          <a:blip r:embed="rId3"/>
          <a:stretch/>
        </p:blipFill>
        <p:spPr bwMode="auto">
          <a:xfrm>
            <a:off x="394131" y="1939666"/>
            <a:ext cx="3046493" cy="2492096"/>
          </a:xfrm>
          <a:prstGeom prst="rect">
            <a:avLst/>
          </a:prstGeom>
          <a:noFill/>
        </p:spPr>
      </p:pic>
      <p:pic>
        <p:nvPicPr>
          <p:cNvPr id="3" name="Picture 2">
            <a:extLst>
              <a:ext uri="{FF2B5EF4-FFF2-40B4-BE49-F238E27FC236}">
                <a16:creationId xmlns:a16="http://schemas.microsoft.com/office/drawing/2014/main" id="{74538A47-A518-6C17-12BE-3ECC72F227A8}"/>
              </a:ext>
            </a:extLst>
          </p:cNvPr>
          <p:cNvPicPr>
            <a:picLocks noChangeAspect="1"/>
          </p:cNvPicPr>
          <p:nvPr/>
        </p:nvPicPr>
        <p:blipFill>
          <a:blip r:embed="rId4"/>
          <a:srcRect b="14586"/>
          <a:stretch/>
        </p:blipFill>
        <p:spPr>
          <a:xfrm>
            <a:off x="4034018" y="1774422"/>
            <a:ext cx="3742184" cy="1872208"/>
          </a:xfrm>
          <a:prstGeom prst="rect">
            <a:avLst/>
          </a:prstGeom>
          <a:effectLst>
            <a:outerShdw blurRad="50800" dist="38100" dir="2700000" algn="tl" rotWithShape="0">
              <a:prstClr val="black">
                <a:alpha val="40000"/>
              </a:prstClr>
            </a:outerShdw>
          </a:effectLst>
        </p:spPr>
      </p:pic>
      <p:sp>
        <p:nvSpPr>
          <p:cNvPr id="4" name="Down Arrow 3">
            <a:extLst>
              <a:ext uri="{FF2B5EF4-FFF2-40B4-BE49-F238E27FC236}">
                <a16:creationId xmlns:a16="http://schemas.microsoft.com/office/drawing/2014/main" id="{989FF61B-4B8A-9930-6399-00FE8E19A5B7}"/>
              </a:ext>
            </a:extLst>
          </p:cNvPr>
          <p:cNvSpPr/>
          <p:nvPr/>
        </p:nvSpPr>
        <p:spPr>
          <a:xfrm rot="18919661">
            <a:off x="6876643" y="2886675"/>
            <a:ext cx="214024" cy="12844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Web-based UI</a:t>
            </a:r>
          </a:p>
        </p:txBody>
      </p:sp>
      <p:pic>
        <p:nvPicPr>
          <p:cNvPr id="20484" name="Picture 4" descr="vantage6 UI administration page"/>
          <p:cNvPicPr>
            <a:picLocks noGrp="1" noChangeAspect="1" noChangeArrowheads="1"/>
          </p:cNvPicPr>
          <p:nvPr>
            <p:ph idx="1"/>
          </p:nvPr>
        </p:nvPicPr>
        <p:blipFill>
          <a:blip r:embed="rId2"/>
          <a:srcRect r="39585"/>
          <a:stretch/>
        </p:blipFill>
        <p:spPr bwMode="auto">
          <a:xfrm>
            <a:off x="5317210" y="1434188"/>
            <a:ext cx="6353014" cy="4807131"/>
          </a:xfrm>
          <a:prstGeom prst="rect">
            <a:avLst/>
          </a:prstGeom>
          <a:noFill/>
          <a:effectLst>
            <a:outerShdw blurRad="50800" dist="38100" dir="2700000" algn="tl" rotWithShape="0">
              <a:prstClr val="black">
                <a:alpha val="40000"/>
              </a:prstClr>
            </a:outerShdw>
          </a:effectLst>
        </p:spPr>
      </p:pic>
      <p:pic>
        <p:nvPicPr>
          <p:cNvPr id="20486" name="Picture 6"/>
          <p:cNvPicPr>
            <a:picLocks noChangeAspect="1" noChangeArrowheads="1"/>
          </p:cNvPicPr>
          <p:nvPr/>
        </p:nvPicPr>
        <p:blipFill>
          <a:blip r:embed="rId3"/>
          <a:stretch/>
        </p:blipFill>
        <p:spPr bwMode="auto">
          <a:xfrm>
            <a:off x="346452" y="2711905"/>
            <a:ext cx="4458023" cy="1668088"/>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2207568" y="2204864"/>
            <a:ext cx="7513273" cy="1964256"/>
          </a:xfrm>
          <a:prstGeom prst="rect">
            <a:avLst/>
          </a:prstGeom>
          <a:noFill/>
        </p:spPr>
        <p:txBody>
          <a:bodyPr wrap="square">
            <a:spAutoFit/>
          </a:bodyPr>
          <a:lstStyle/>
          <a:p>
            <a:pPr algn="ctr">
              <a:lnSpc>
                <a:spcPct val="150000"/>
              </a:lnSpc>
              <a:defRPr/>
            </a:pPr>
            <a:r>
              <a:rPr lang="en-GB" sz="2800" b="0" i="0" dirty="0">
                <a:solidFill>
                  <a:srgbClr val="383838"/>
                </a:solidFill>
                <a:latin typeface="Mulish"/>
              </a:rPr>
              <a:t>Log into the UI using the information provided and navigate to the administration page. Then, update your email, first name, and last name.</a:t>
            </a:r>
            <a:endParaRPr lang="en-GB" sz="2800" dirty="0">
              <a:solidFill>
                <a:srgbClr val="0F497B"/>
              </a:solidFill>
            </a:endParaRPr>
          </a:p>
        </p:txBody>
      </p:sp>
      <p:grpSp>
        <p:nvGrpSpPr>
          <p:cNvPr id="5" name="Group 4"/>
          <p:cNvGrpSpPr/>
          <p:nvPr/>
        </p:nvGrpSpPr>
        <p:grpSpPr bwMode="auto">
          <a:xfrm>
            <a:off x="3834179" y="4982547"/>
            <a:ext cx="4706515" cy="1273742"/>
            <a:chOff x="941689" y="864637"/>
            <a:chExt cx="4323960" cy="1273742"/>
          </a:xfrm>
        </p:grpSpPr>
        <p:sp>
          <p:nvSpPr>
            <p:cNvPr id="6" name="Rectangle 5"/>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8" name="TextBox 7"/>
            <p:cNvSpPr txBox="1"/>
            <p:nvPr/>
          </p:nvSpPr>
          <p:spPr bwMode="auto">
            <a:xfrm>
              <a:off x="1311216" y="1016698"/>
              <a:ext cx="3805142" cy="800219"/>
            </a:xfrm>
            <a:prstGeom prst="rect">
              <a:avLst/>
            </a:prstGeom>
            <a:noFill/>
          </p:spPr>
          <p:txBody>
            <a:bodyPr wrap="square" rtlCol="0">
              <a:spAutoFit/>
            </a:bodyPr>
            <a:lstStyle/>
            <a:p>
              <a:pPr>
                <a:defRPr/>
              </a:pPr>
              <a:r>
                <a:rPr lang="en-GB" b="1">
                  <a:solidFill>
                    <a:schemeClr val="bg1"/>
                  </a:solidFill>
                </a:rPr>
                <a:t>HINT</a:t>
              </a:r>
              <a:br>
                <a:rPr lang="en-GB" b="1">
                  <a:solidFill>
                    <a:schemeClr val="bg1"/>
                  </a:solidFill>
                </a:rPr>
              </a:br>
              <a:r>
                <a:rPr lang="en-GB" sz="1400">
                  <a:solidFill>
                    <a:schemeClr val="bg1"/>
                  </a:solidFill>
                </a:rPr>
                <a:t>Use the </a:t>
              </a:r>
              <a:r>
                <a:rPr lang="en-GB" sz="1400" b="1">
                  <a:solidFill>
                    <a:schemeClr val="bg1"/>
                  </a:solidFill>
                </a:rPr>
                <a:t>Users </a:t>
              </a:r>
              <a:r>
                <a:rPr lang="en-GB" sz="1400">
                  <a:solidFill>
                    <a:schemeClr val="bg1"/>
                  </a:solidFill>
                </a:rPr>
                <a:t>option on the Administration panel on the left.</a:t>
              </a:r>
              <a:endParaRPr/>
            </a:p>
          </p:txBody>
        </p:sp>
        <p:pic>
          <p:nvPicPr>
            <p:cNvPr id="9" name="Graphic 8" descr="Lightning bolt with solid fill"/>
            <p:cNvPicPr>
              <a:picLocks noChangeAspect="1"/>
            </p:cNvPicPr>
            <p:nvPr/>
          </p:nvPicPr>
          <p:blipFill>
            <a:blip r:embed="rId2"/>
            <a:stretch/>
          </p:blipFill>
          <p:spPr bwMode="auto">
            <a:xfrm>
              <a:off x="1001543" y="1050785"/>
              <a:ext cx="309674" cy="309674"/>
            </a:xfrm>
            <a:prstGeom prst="rect">
              <a:avLst/>
            </a:prstGeom>
          </p:spPr>
        </p:pic>
      </p:grpSp>
    </p:spTree>
  </p:cSld>
  <p:clrMapOvr>
    <a:masterClrMapping/>
  </p:clrMapOvr>
</p:sld>
</file>

<file path=ppt/theme/theme1.xml><?xml version="1.0" encoding="utf-8"?>
<a:theme xmlns:a="http://schemas.openxmlformats.org/drawingml/2006/main" name="2023-12-05-Plugin-vantage6-in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Arial"/>
        <a:cs typeface="Arial"/>
      </a:majorFont>
      <a:minorFont>
        <a:latin typeface="Source Sans Pro"/>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2023-12-05-Plugin-vantage6-intro</Template>
  <TotalTime>14412</TotalTime>
  <Words>2164</Words>
  <Application>Microsoft Macintosh PowerPoint</Application>
  <DocSecurity>0</DocSecurity>
  <PresentationFormat>Widescreen</PresentationFormat>
  <Paragraphs>298</Paragraphs>
  <Slides>29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Andale Mono</vt:lpstr>
      <vt:lpstr>Aptos</vt:lpstr>
      <vt:lpstr>Arial</vt:lpstr>
      <vt:lpstr>Helvetica</vt:lpstr>
      <vt:lpstr>Mulish</vt:lpstr>
      <vt:lpstr>Source Sans Pro</vt:lpstr>
      <vt:lpstr>Source Sans Pro SemiBold</vt:lpstr>
      <vt:lpstr>2023-12-05-Plugin-vantage6-intro</vt:lpstr>
      <vt:lpstr>From theory to practice</vt:lpstr>
      <vt:lpstr>A theoretical scenario</vt:lpstr>
      <vt:lpstr>The scenario – checking v6 concepts!</vt:lpstr>
      <vt:lpstr>The scenario – checking v6 concepts!</vt:lpstr>
      <vt:lpstr>The scenario – checking v6 concepts!</vt:lpstr>
      <vt:lpstr>How to conduct an analysis?</vt:lpstr>
      <vt:lpstr>In this episode: web-based UI</vt:lpstr>
      <vt:lpstr>Web-based UI</vt:lpstr>
      <vt:lpstr>Getting familiar with the UI</vt:lpstr>
      <vt:lpstr>Getting familiar with the UI</vt:lpstr>
      <vt:lpstr>Running a PET: federated analysis</vt:lpstr>
      <vt:lpstr>Running a PET: federated analysis</vt:lpstr>
      <vt:lpstr>Getting familiar with the UI</vt:lpstr>
      <vt:lpstr>Running a PET: federated analysis</vt:lpstr>
      <vt:lpstr>Running a federated algorithm</vt:lpstr>
      <vt:lpstr>Running a federated algorithm</vt:lpstr>
      <vt:lpstr>Getting familiar with the UI</vt:lpstr>
      <vt:lpstr>Running a PET: federated analysis</vt:lpstr>
      <vt:lpstr>Running a federated algorithm</vt:lpstr>
      <vt:lpstr>Algorithm pseudo-code</vt:lpstr>
      <vt:lpstr>Getting familiar with the UI</vt:lpstr>
      <vt:lpstr>Double-checking core concepts…</vt:lpstr>
      <vt:lpstr>Running a PET: federated analysis</vt:lpstr>
      <vt:lpstr>Running a federated algorithm</vt:lpstr>
      <vt:lpstr>Getting familiar with the UI</vt:lpstr>
      <vt:lpstr>Running a PET: federated analysis</vt:lpstr>
      <vt:lpstr>Running a federated algorithm</vt:lpstr>
      <vt:lpstr>Getting familiar with the UI</vt:lpstr>
      <vt:lpstr>Play around with other algorithms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Walter Baccinelli</dc:creator>
  <cp:keywords/>
  <dc:description/>
  <cp:lastModifiedBy>Héctor Cadavid</cp:lastModifiedBy>
  <cp:revision>315</cp:revision>
  <dcterms:created xsi:type="dcterms:W3CDTF">2024-08-23T13:33:44Z</dcterms:created>
  <dcterms:modified xsi:type="dcterms:W3CDTF">2024-10-08T08:12:20Z</dcterms:modified>
  <cp:category/>
  <dc:identifier/>
  <cp:contentStatus/>
  <dc:language/>
  <cp:version/>
</cp:coreProperties>
</file>